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8"/>
  </p:notesMasterIdLst>
  <p:handoutMasterIdLst>
    <p:handoutMasterId r:id="rId19"/>
  </p:handoutMasterIdLst>
  <p:sldIdLst>
    <p:sldId id="258" r:id="rId2"/>
    <p:sldId id="416" r:id="rId3"/>
    <p:sldId id="401" r:id="rId4"/>
    <p:sldId id="402" r:id="rId5"/>
    <p:sldId id="403" r:id="rId6"/>
    <p:sldId id="408" r:id="rId7"/>
    <p:sldId id="404" r:id="rId8"/>
    <p:sldId id="417" r:id="rId9"/>
    <p:sldId id="424" r:id="rId10"/>
    <p:sldId id="400" r:id="rId11"/>
    <p:sldId id="423" r:id="rId12"/>
    <p:sldId id="419" r:id="rId13"/>
    <p:sldId id="405" r:id="rId14"/>
    <p:sldId id="409" r:id="rId15"/>
    <p:sldId id="425" r:id="rId16"/>
    <p:sldId id="344" r:id="rId17"/>
  </p:sldIdLst>
  <p:sldSz cx="12192000" cy="6858000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0949B"/>
    <a:srgbClr val="26858B"/>
    <a:srgbClr val="39B855"/>
    <a:srgbClr val="1463AE"/>
    <a:srgbClr val="B81B25"/>
    <a:srgbClr val="F2F2F2"/>
    <a:srgbClr val="14548F"/>
    <a:srgbClr val="C00000"/>
    <a:srgbClr val="00963F"/>
    <a:srgbClr val="E5007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799B23B-EC83-4686-B30A-512413B5E67A}" styleName="Светлый стиль 3 — акцент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F5AB1C69-6EDB-4FF4-983F-18BD219EF322}" styleName="Средний стиль 2 —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C083E6E3-FA7D-4D7B-A595-EF9225AFEA82}" styleName="Светлый стиль 1 — акцент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0505E3EF-67EA-436B-97B2-0124C06EBD24}" styleName="Средний стиль 4 —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1FECB4D8-DB02-4DC6-A0A2-4F2EBAE1DC90}" styleName="Средний стиль 1 —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898" autoAdjust="0"/>
    <p:restoredTop sz="95268" autoAdjust="0"/>
  </p:normalViewPr>
  <p:slideViewPr>
    <p:cSldViewPr snapToGrid="0">
      <p:cViewPr varScale="1">
        <p:scale>
          <a:sx n="80" d="100"/>
          <a:sy n="80" d="100"/>
        </p:scale>
        <p:origin x="758" y="4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e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image" Target="../media/image10.emf"/><Relationship Id="rId1" Type="http://schemas.openxmlformats.org/officeDocument/2006/relationships/image" Target="../media/image9.emf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28.emf"/><Relationship Id="rId2" Type="http://schemas.openxmlformats.org/officeDocument/2006/relationships/image" Target="../media/image27.emf"/><Relationship Id="rId1" Type="http://schemas.openxmlformats.org/officeDocument/2006/relationships/image" Target="../media/image26.wmf"/></Relationships>
</file>

<file path=ppt/drawings/_rels/vmlDrawing6.vml.rels><?xml version="1.0" encoding="UTF-8" standalone="yes"?>
<Relationships xmlns="http://schemas.openxmlformats.org/package/2006/relationships"><Relationship Id="rId3" Type="http://schemas.openxmlformats.org/officeDocument/2006/relationships/image" Target="../media/image32.emf"/><Relationship Id="rId2" Type="http://schemas.openxmlformats.org/officeDocument/2006/relationships/image" Target="../media/image31.emf"/><Relationship Id="rId1" Type="http://schemas.openxmlformats.org/officeDocument/2006/relationships/image" Target="../media/image30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>
            <a:extLst>
              <a:ext uri="{FF2B5EF4-FFF2-40B4-BE49-F238E27FC236}">
                <a16:creationId xmlns:a16="http://schemas.microsoft.com/office/drawing/2014/main" id="{D91AF874-454E-4487-BF07-5F80E7A0A0B3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6400" cy="49839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D3A35A8F-D4B5-46CC-9B5A-C24B7344E628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49688" y="1"/>
            <a:ext cx="2946400" cy="49839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6D149CF-D6CB-4F3E-A1D5-EF492B973743}" type="datetimeFigureOut">
              <a:rPr lang="ru-RU" smtClean="0"/>
              <a:t>17.02.2026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198EFEA1-9C3F-4D4C-8B73-C9D5D0BE79F8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28243"/>
            <a:ext cx="2946400" cy="49839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F6A4079E-6A0B-4A67-9908-7CF6E8C20456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49688" y="9428243"/>
            <a:ext cx="2946400" cy="49839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C1DFFF-3D8F-4F42-AB61-1B9420DF3D1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5526292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4" y="1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D1921AA-AD5B-44F3-8EA2-4F23F2980D0B}" type="datetimeFigureOut">
              <a:rPr lang="ru-RU" smtClean="0"/>
              <a:t>17.02.2026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77195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9428584"/>
            <a:ext cx="2945659" cy="49805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4" y="9428584"/>
            <a:ext cx="2945659" cy="49805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73EBBC8-2069-4991-B7A4-1D8030C106D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3906503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85AD9A8-156A-4F80-9602-C15D0003067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1E4876AC-A7A7-4946-88AF-DF2D9A01ECB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8BF338F-F58D-4EF6-B2E0-B5CCC9069B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A005EA-3020-49B0-9D30-660ADA7EC2F0}" type="datetime1">
              <a:rPr lang="ru-RU" smtClean="0"/>
              <a:t>17.02.2026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B2D7719-9200-461E-B816-B7064FC6D5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6F9507C-EB07-478C-8106-BD866E212F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BDF279-37AF-48AD-8C19-05C731844A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46613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9850F89-CE1C-4A93-9284-03888C8642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FA5311AD-10E9-4A83-A2D7-CB61CF2DCB8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7019466-6EFF-4B8B-B04A-BEB38FBE1B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D82339-FCF9-434F-B706-02E81E54149B}" type="datetime1">
              <a:rPr lang="ru-RU" smtClean="0"/>
              <a:t>17.02.2026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DE63D26-B19B-4C43-B133-D564E4006B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7D4E81F-C92B-4C26-B754-A8318F4C8A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BDF279-37AF-48AD-8C19-05C731844A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284629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CB3F3D08-B827-4094-81FE-0A680B598F8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0045012C-CBAA-4FEA-B22D-698DC3ED727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D12EEC1-A7D7-431E-9E60-D6A2866CC6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CB67A3-ADA1-41A9-83B0-CDB88A33A64F}" type="datetime1">
              <a:rPr lang="ru-RU" smtClean="0"/>
              <a:t>17.02.2026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C9A3781-1EF6-4E56-AA54-D01D7C3462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8C547E1-A0EC-46BA-A37C-E4B53A9B65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BDF279-37AF-48AD-8C19-05C731844A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312531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26A1206-0081-4B4B-8185-E33847B58F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A0D0D6E-8F70-437A-9DD8-DE179DE3858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6D63E3C-CE45-43E3-8B46-E64317FB18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AD7496-7BE4-4E38-BFF3-250816F368ED}" type="datetime1">
              <a:rPr lang="ru-RU" smtClean="0"/>
              <a:t>17.02.2026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2562875-C8A4-49AB-8651-F0F6BB5332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CAF17CF-69F8-4F63-AC93-382648F99A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BDF279-37AF-48AD-8C19-05C731844A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43403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98B1D7F-B4FE-4DB0-84F7-041AD2622C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78349CBB-E7DC-418C-92C3-6A787944399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679E688-9FA7-4873-A6EC-D3E42326FE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6BE9DB-FEFA-4629-ADAB-F3519DC98D45}" type="datetime1">
              <a:rPr lang="ru-RU" smtClean="0"/>
              <a:t>17.02.2026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1F5E2CF-5814-4AC6-8C11-EC54ADE729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B7154DB-E255-4DE1-9E9C-4F51486A16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BDF279-37AF-48AD-8C19-05C731844A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04335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0F73E7A-FF3B-4C2B-84E6-C549CC8768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54EC991-2DBD-4FE9-998A-DC3E5B86FD3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D49598D6-29E9-4731-B430-97C3700E35D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B8DF82AF-C59F-41ED-8AA6-6BA04F66B2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478476-EF72-4077-8352-E46667F08521}" type="datetime1">
              <a:rPr lang="ru-RU" smtClean="0"/>
              <a:t>17.02.2026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6C12AF39-C5E7-4D6C-92F5-F7866D6810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32A49744-5FA0-45CF-9D58-52EB5F3236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BDF279-37AF-48AD-8C19-05C731844A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48076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2A512F6-968E-4C5D-A7DD-5EB4EF2FD8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22BCFCDE-ECF4-4714-A61C-782A7BAF3D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06AD1593-068F-48BB-80FB-ADF560578E3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64927A1E-3D2A-4CA7-B295-5378C197906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1C433F18-ADD6-409C-8F22-78B6D52D526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E2324FCF-40A0-4D94-A25E-BE28E444A7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8400F5-5071-4DE0-AEF8-3720441B03FE}" type="datetime1">
              <a:rPr lang="ru-RU" smtClean="0"/>
              <a:t>17.02.2026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7E5824F8-5BF8-437E-8845-DB443C7C58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92FFC5B2-005B-4FE3-933A-D36F22C36C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BDF279-37AF-48AD-8C19-05C731844A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636505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E082D76-1328-4923-BA60-00609CA971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6D799C82-9A19-46C4-876C-F48A52463B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398F6B-8593-481E-9E89-DD2F421D0834}" type="datetime1">
              <a:rPr lang="ru-RU" smtClean="0"/>
              <a:t>17.02.2026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72464B26-3BCE-40A2-9D0E-598485E0A8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E34D0A1B-6659-46CF-80D6-AA824FF1E0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BDF279-37AF-48AD-8C19-05C731844A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68570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C1699CC3-395F-457C-B58F-0133BC5772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1F0E7E-24F1-4B3F-BADD-82244EE26FC7}" type="datetime1">
              <a:rPr lang="ru-RU" smtClean="0"/>
              <a:t>17.02.2026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BBB40F7A-7F6D-4E53-AFC5-68D209C8B8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46533CF9-87D1-4E10-96EB-7551BF9D6A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BDF279-37AF-48AD-8C19-05C731844A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42726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725F38B-6EE8-4698-9F51-BAAEEE1A35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E2590D8-AAAC-4B3A-8AB6-B42E766C76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6C6B3CAC-6B0E-4463-A9C4-F9A8C21DD58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7E81ACC1-EEE9-499D-93E7-9633C3F0D5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E20BD2-C757-48EA-B398-650E2BBAB618}" type="datetime1">
              <a:rPr lang="ru-RU" smtClean="0"/>
              <a:t>17.02.2026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20586259-1C40-4350-B75D-EF76B7C52A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3B334CA4-A4FD-4632-8031-14BDC8E832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BDF279-37AF-48AD-8C19-05C731844A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352262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412FCD6-2E33-4F28-983A-E302F163BA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37420B30-2595-4A90-A575-5BBEA7B4FCC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6C1108DE-8B11-4534-B6C4-964E0559223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2E28DB35-D054-42ED-8103-4C29D55DC7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B9F3EE-BFCC-4C00-9D7D-749C9FC7BCBD}" type="datetime1">
              <a:rPr lang="ru-RU" smtClean="0"/>
              <a:t>17.02.2026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83BE6A5B-E2B2-4A97-B9AB-30DD87DC40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C25962E5-5BAD-4440-A745-E2139B86FD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BDF279-37AF-48AD-8C19-05C731844A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03819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5C489C8-9BD1-4FE1-8C04-8E9302010F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E6769687-0C66-4FB0-80E2-21BE7C7DD4F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9839B9B-0B05-4ECD-9DA0-D7C8466F049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3D25A1-6602-4004-B5C9-02C01440304C}" type="datetime1">
              <a:rPr lang="ru-RU" smtClean="0"/>
              <a:t>17.02.2026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B9A0C26-E029-45ED-9C6F-38411644BC7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11B1514-3383-4A5C-8E59-796AFA48206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BDF279-37AF-48AD-8C19-05C731844A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48248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eg"/><Relationship Id="rId3" Type="http://schemas.openxmlformats.org/officeDocument/2006/relationships/image" Target="../media/image14.emf"/><Relationship Id="rId7" Type="http://schemas.openxmlformats.org/officeDocument/2006/relationships/image" Target="../media/image17.jpeg"/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jpeg"/><Relationship Id="rId5" Type="http://schemas.openxmlformats.org/officeDocument/2006/relationships/image" Target="../media/image15.png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jpg"/><Relationship Id="rId3" Type="http://schemas.openxmlformats.org/officeDocument/2006/relationships/image" Target="../media/image14.emf"/><Relationship Id="rId7" Type="http://schemas.openxmlformats.org/officeDocument/2006/relationships/image" Target="../media/image20.jpg"/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jpg"/><Relationship Id="rId5" Type="http://schemas.openxmlformats.org/officeDocument/2006/relationships/image" Target="../media/image15.png"/><Relationship Id="rId4" Type="http://schemas.openxmlformats.org/officeDocument/2006/relationships/image" Target="../media/image3.png"/><Relationship Id="rId9" Type="http://schemas.openxmlformats.org/officeDocument/2006/relationships/image" Target="../media/image22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5.jpeg"/><Relationship Id="rId4" Type="http://schemas.openxmlformats.org/officeDocument/2006/relationships/image" Target="../media/image24.jp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emf"/><Relationship Id="rId3" Type="http://schemas.openxmlformats.org/officeDocument/2006/relationships/image" Target="../media/image3.png"/><Relationship Id="rId7" Type="http://schemas.openxmlformats.org/officeDocument/2006/relationships/oleObject" Target="../embeddings/oleObject9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26.wmf"/><Relationship Id="rId5" Type="http://schemas.openxmlformats.org/officeDocument/2006/relationships/oleObject" Target="../embeddings/oleObject8.bin"/><Relationship Id="rId10" Type="http://schemas.openxmlformats.org/officeDocument/2006/relationships/image" Target="../media/image28.emf"/><Relationship Id="rId4" Type="http://schemas.openxmlformats.org/officeDocument/2006/relationships/image" Target="../media/image29.png"/><Relationship Id="rId9" Type="http://schemas.openxmlformats.org/officeDocument/2006/relationships/oleObject" Target="../embeddings/oleObject10.bin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3.bin"/><Relationship Id="rId3" Type="http://schemas.openxmlformats.org/officeDocument/2006/relationships/image" Target="../media/image3.png"/><Relationship Id="rId7" Type="http://schemas.openxmlformats.org/officeDocument/2006/relationships/image" Target="../media/image31.e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6.vml"/><Relationship Id="rId6" Type="http://schemas.openxmlformats.org/officeDocument/2006/relationships/oleObject" Target="../embeddings/oleObject12.bin"/><Relationship Id="rId5" Type="http://schemas.openxmlformats.org/officeDocument/2006/relationships/image" Target="../media/image30.emf"/><Relationship Id="rId4" Type="http://schemas.openxmlformats.org/officeDocument/2006/relationships/oleObject" Target="../embeddings/oleObject11.bin"/><Relationship Id="rId9" Type="http://schemas.openxmlformats.org/officeDocument/2006/relationships/image" Target="../media/image32.emf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2.bin"/><Relationship Id="rId5" Type="http://schemas.openxmlformats.org/officeDocument/2006/relationships/image" Target="../media/image6.emf"/><Relationship Id="rId4" Type="http://schemas.openxmlformats.org/officeDocument/2006/relationships/oleObject" Target="../embeddings/oleObject1.bin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3.png"/><Relationship Id="rId4" Type="http://schemas.openxmlformats.org/officeDocument/2006/relationships/image" Target="../media/image7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8.emf"/><Relationship Id="rId4" Type="http://schemas.openxmlformats.org/officeDocument/2006/relationships/oleObject" Target="../embeddings/oleObject4.bin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7.bin"/><Relationship Id="rId3" Type="http://schemas.openxmlformats.org/officeDocument/2006/relationships/image" Target="../media/image3.png"/><Relationship Id="rId7" Type="http://schemas.openxmlformats.org/officeDocument/2006/relationships/image" Target="../media/image10.e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.vml"/><Relationship Id="rId6" Type="http://schemas.openxmlformats.org/officeDocument/2006/relationships/oleObject" Target="../embeddings/oleObject6.bin"/><Relationship Id="rId5" Type="http://schemas.openxmlformats.org/officeDocument/2006/relationships/image" Target="../media/image9.emf"/><Relationship Id="rId4" Type="http://schemas.openxmlformats.org/officeDocument/2006/relationships/oleObject" Target="../embeddings/oleObject5.bin"/><Relationship Id="rId9" Type="http://schemas.openxmlformats.org/officeDocument/2006/relationships/image" Target="../media/image11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F5399981-76EA-45BA-8B13-DB06BFE76E7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6412" y="5171835"/>
            <a:ext cx="12238075" cy="215265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D4EBFC1B-A6E1-48E7-870E-2C9DA164FED1}"/>
              </a:ext>
            </a:extLst>
          </p:cNvPr>
          <p:cNvSpPr txBox="1"/>
          <p:nvPr/>
        </p:nvSpPr>
        <p:spPr>
          <a:xfrm>
            <a:off x="-1" y="3732002"/>
            <a:ext cx="1219200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председатель </a:t>
            </a:r>
            <a:r>
              <a:rPr lang="ru-RU" sz="200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Ютазинской</a:t>
            </a:r>
            <a:r>
              <a:rPr lang="ru-RU" sz="20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 территориальной организации </a:t>
            </a:r>
          </a:p>
          <a:p>
            <a:pPr algn="ctr"/>
            <a:r>
              <a:rPr lang="ru-RU" sz="20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Общероссийского Профсоюза образования</a:t>
            </a:r>
            <a:endParaRPr lang="ru-RU" sz="1200" dirty="0">
              <a:solidFill>
                <a:schemeClr val="tx1">
                  <a:lumMod val="85000"/>
                  <a:lumOff val="15000"/>
                </a:schemeClr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6BCDE76-513C-4D23-81D3-3F6A384C8A13}"/>
              </a:ext>
            </a:extLst>
          </p:cNvPr>
          <p:cNvSpPr txBox="1"/>
          <p:nvPr/>
        </p:nvSpPr>
        <p:spPr>
          <a:xfrm>
            <a:off x="-26413" y="2399890"/>
            <a:ext cx="1223807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30949B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Орехова </a:t>
            </a:r>
          </a:p>
          <a:p>
            <a:pPr algn="ctr"/>
            <a:r>
              <a:rPr lang="ru-RU" sz="3600" b="1" dirty="0" smtClean="0">
                <a:solidFill>
                  <a:srgbClr val="30949B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Валентина Ивановна</a:t>
            </a:r>
            <a:endParaRPr lang="ru-RU" sz="3600" b="1" dirty="0">
              <a:solidFill>
                <a:srgbClr val="30949B"/>
              </a:solidFill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0375" y="380487"/>
            <a:ext cx="608661" cy="6755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5327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43477" y="1509510"/>
            <a:ext cx="3535814" cy="4289362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00" y="1418673"/>
            <a:ext cx="3372489" cy="4704914"/>
          </a:xfrm>
          <a:prstGeom prst="rect">
            <a:avLst/>
          </a:prstGeom>
        </p:spPr>
      </p:pic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33F730C8-65B1-40CD-B72B-B228A02825A5}"/>
              </a:ext>
            </a:extLst>
          </p:cNvPr>
          <p:cNvSpPr/>
          <p:nvPr/>
        </p:nvSpPr>
        <p:spPr>
          <a:xfrm>
            <a:off x="684267" y="781074"/>
            <a:ext cx="731467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>
                <a:solidFill>
                  <a:srgbClr val="26858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ПРОЕКТ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ГОДА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8" name="Рисунок 37">
            <a:extLst>
              <a:ext uri="{FF2B5EF4-FFF2-40B4-BE49-F238E27FC236}">
                <a16:creationId xmlns:a16="http://schemas.microsoft.com/office/drawing/2014/main" id="{7588666C-00FA-435D-8836-588498740A1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 flipV="1">
            <a:off x="-189242" y="5826459"/>
            <a:ext cx="12372006" cy="938865"/>
          </a:xfrm>
          <a:prstGeom prst="rect">
            <a:avLst/>
          </a:prstGeom>
        </p:spPr>
      </p:pic>
      <p:sp>
        <p:nvSpPr>
          <p:cNvPr id="57" name="TextBox 56"/>
          <p:cNvSpPr txBox="1"/>
          <p:nvPr/>
        </p:nvSpPr>
        <p:spPr>
          <a:xfrm>
            <a:off x="600076" y="1457272"/>
            <a:ext cx="240029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smtClean="0">
                <a:solidFill>
                  <a:srgbClr val="159741"/>
                </a:solidFill>
                <a:latin typeface="Arial" panose="020B0604020202020204" pitchFamily="34" charset="0"/>
                <a:ea typeface="PT Sans" panose="020B0503020203020204" pitchFamily="34" charset="-52"/>
                <a:cs typeface="Arial" panose="020B0604020202020204" pitchFamily="34" charset="0"/>
              </a:rPr>
              <a:t>&gt;</a:t>
            </a:r>
            <a:r>
              <a:rPr lang="ru-RU" sz="4800" b="1" dirty="0" smtClean="0">
                <a:solidFill>
                  <a:srgbClr val="159741"/>
                </a:solidFill>
                <a:latin typeface="Arial" panose="020B0604020202020204" pitchFamily="34" charset="0"/>
                <a:ea typeface="PT Sans" panose="020B0503020203020204" pitchFamily="34" charset="-52"/>
                <a:cs typeface="Arial" panose="020B0604020202020204" pitchFamily="34" charset="0"/>
              </a:rPr>
              <a:t>70</a:t>
            </a:r>
          </a:p>
        </p:txBody>
      </p:sp>
      <p:sp>
        <p:nvSpPr>
          <p:cNvPr id="58" name="TextBox 57"/>
          <p:cNvSpPr txBox="1"/>
          <p:nvPr/>
        </p:nvSpPr>
        <p:spPr>
          <a:xfrm>
            <a:off x="2568817" y="1657289"/>
            <a:ext cx="222225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>
                <a:latin typeface="Arial" panose="020B0604020202020204" pitchFamily="34" charset="0"/>
                <a:ea typeface="PT Sans" panose="020B0503020203020204" pitchFamily="34" charset="-52"/>
                <a:cs typeface="Arial" panose="020B0604020202020204" pitchFamily="34" charset="0"/>
              </a:rPr>
              <a:t>УЧАСТНИКОВ</a:t>
            </a:r>
          </a:p>
        </p:txBody>
      </p:sp>
      <p:sp>
        <p:nvSpPr>
          <p:cNvPr id="59" name="TextBox 58"/>
          <p:cNvSpPr txBox="1"/>
          <p:nvPr/>
        </p:nvSpPr>
        <p:spPr>
          <a:xfrm rot="10800000" flipV="1">
            <a:off x="1691344" y="2189037"/>
            <a:ext cx="212489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b="1" dirty="0" smtClean="0">
                <a:solidFill>
                  <a:srgbClr val="A32427"/>
                </a:solidFill>
                <a:latin typeface="Arial" panose="020B0604020202020204" pitchFamily="34" charset="0"/>
                <a:ea typeface="PT Sans" panose="020B0503020203020204" pitchFamily="34" charset="-52"/>
                <a:cs typeface="Arial" panose="020B0604020202020204" pitchFamily="34" charset="0"/>
              </a:rPr>
              <a:t>     16</a:t>
            </a:r>
          </a:p>
        </p:txBody>
      </p:sp>
      <p:sp>
        <p:nvSpPr>
          <p:cNvPr id="60" name="TextBox 59"/>
          <p:cNvSpPr txBox="1"/>
          <p:nvPr/>
        </p:nvSpPr>
        <p:spPr>
          <a:xfrm>
            <a:off x="3377589" y="2189037"/>
            <a:ext cx="246797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000" dirty="0" smtClean="0">
                <a:latin typeface="Arial" panose="020B0604020202020204" pitchFamily="34" charset="0"/>
                <a:ea typeface="PT Sans" panose="020B0503020203020204" pitchFamily="34" charset="-52"/>
                <a:cs typeface="Arial" panose="020B0604020202020204" pitchFamily="34" charset="0"/>
              </a:rPr>
              <a:t>ПРОФСОЮЗНЫХ </a:t>
            </a:r>
          </a:p>
          <a:p>
            <a:pPr algn="r"/>
            <a:r>
              <a:rPr lang="ru-RU" sz="2000" dirty="0" smtClean="0">
                <a:latin typeface="Arial" panose="020B0604020202020204" pitchFamily="34" charset="0"/>
                <a:ea typeface="PT Sans" panose="020B0503020203020204" pitchFamily="34" charset="-52"/>
                <a:cs typeface="Arial" panose="020B0604020202020204" pitchFamily="34" charset="0"/>
              </a:rPr>
              <a:t>ПЕРВИЧЕК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6785" y="628096"/>
            <a:ext cx="2832814" cy="82917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1831" y="3098040"/>
            <a:ext cx="2608544" cy="2086681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78512" y="2057399"/>
            <a:ext cx="2608688" cy="347825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8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9946" y="2924510"/>
            <a:ext cx="4615619" cy="34617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909733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43477" y="1509510"/>
            <a:ext cx="3535814" cy="4289362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00" y="1418673"/>
            <a:ext cx="3372489" cy="4704914"/>
          </a:xfrm>
          <a:prstGeom prst="rect">
            <a:avLst/>
          </a:prstGeom>
        </p:spPr>
      </p:pic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33F730C8-65B1-40CD-B72B-B228A02825A5}"/>
              </a:ext>
            </a:extLst>
          </p:cNvPr>
          <p:cNvSpPr/>
          <p:nvPr/>
        </p:nvSpPr>
        <p:spPr>
          <a:xfrm>
            <a:off x="684267" y="781074"/>
            <a:ext cx="731467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>
                <a:solidFill>
                  <a:srgbClr val="26858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ПРОЕКТ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ГОДА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8" name="Рисунок 37">
            <a:extLst>
              <a:ext uri="{FF2B5EF4-FFF2-40B4-BE49-F238E27FC236}">
                <a16:creationId xmlns:a16="http://schemas.microsoft.com/office/drawing/2014/main" id="{7588666C-00FA-435D-8836-588498740A1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 flipV="1">
            <a:off x="-189242" y="5826459"/>
            <a:ext cx="12372006" cy="938865"/>
          </a:xfrm>
          <a:prstGeom prst="rect">
            <a:avLst/>
          </a:prstGeom>
        </p:spPr>
      </p:pic>
      <p:sp>
        <p:nvSpPr>
          <p:cNvPr id="58" name="TextBox 57"/>
          <p:cNvSpPr txBox="1"/>
          <p:nvPr/>
        </p:nvSpPr>
        <p:spPr>
          <a:xfrm>
            <a:off x="2488628" y="1423962"/>
            <a:ext cx="350813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latin typeface="Arial" panose="020B0604020202020204" pitchFamily="34" charset="0"/>
                <a:ea typeface="PT Sans" panose="020B0503020203020204" pitchFamily="34" charset="-52"/>
                <a:cs typeface="Arial" panose="020B0604020202020204" pitchFamily="34" charset="0"/>
              </a:rPr>
              <a:t>Зональный этап г. Азнакаево</a:t>
            </a:r>
          </a:p>
        </p:txBody>
      </p:sp>
      <p:sp>
        <p:nvSpPr>
          <p:cNvPr id="59" name="TextBox 58"/>
          <p:cNvSpPr txBox="1"/>
          <p:nvPr/>
        </p:nvSpPr>
        <p:spPr>
          <a:xfrm rot="10800000" flipV="1">
            <a:off x="1691344" y="2189037"/>
            <a:ext cx="212489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b="1" dirty="0" smtClean="0">
                <a:solidFill>
                  <a:srgbClr val="A32427"/>
                </a:solidFill>
                <a:latin typeface="Arial" panose="020B0604020202020204" pitchFamily="34" charset="0"/>
                <a:ea typeface="PT Sans" panose="020B0503020203020204" pitchFamily="34" charset="-52"/>
                <a:cs typeface="Arial" panose="020B0604020202020204" pitchFamily="34" charset="0"/>
              </a:rPr>
              <a:t>     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6785" y="628096"/>
            <a:ext cx="2832814" cy="82917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2081" t="-29283" r="-142555" b="31050"/>
          <a:stretch/>
        </p:blipFill>
        <p:spPr>
          <a:xfrm>
            <a:off x="7238999" y="2533650"/>
            <a:ext cx="4352925" cy="318135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174" y="2924510"/>
            <a:ext cx="3457575" cy="2436131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4879" y="2251516"/>
            <a:ext cx="4074061" cy="378362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9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7584" y="2924510"/>
            <a:ext cx="3618863" cy="2705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462315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33F730C8-65B1-40CD-B72B-B228A02825A5}"/>
              </a:ext>
            </a:extLst>
          </p:cNvPr>
          <p:cNvSpPr/>
          <p:nvPr/>
        </p:nvSpPr>
        <p:spPr>
          <a:xfrm>
            <a:off x="684267" y="781074"/>
            <a:ext cx="731467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26858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РАБОТА С МОЛОДЫМИ 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ПЕДАГОГАМИ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8" name="Рисунок 37">
            <a:extLst>
              <a:ext uri="{FF2B5EF4-FFF2-40B4-BE49-F238E27FC236}">
                <a16:creationId xmlns:a16="http://schemas.microsoft.com/office/drawing/2014/main" id="{7588666C-00FA-435D-8836-588498740A1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 flipV="1">
            <a:off x="-189242" y="5826459"/>
            <a:ext cx="12372006" cy="938865"/>
          </a:xfrm>
          <a:prstGeom prst="rect">
            <a:avLst/>
          </a:prstGeom>
        </p:spPr>
      </p:pic>
      <p:sp>
        <p:nvSpPr>
          <p:cNvPr id="59" name="TextBox 58"/>
          <p:cNvSpPr txBox="1"/>
          <p:nvPr/>
        </p:nvSpPr>
        <p:spPr>
          <a:xfrm rot="10800000" flipV="1">
            <a:off x="1691344" y="2189037"/>
            <a:ext cx="212489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b="1" dirty="0" smtClean="0">
                <a:solidFill>
                  <a:srgbClr val="A32427"/>
                </a:solidFill>
                <a:latin typeface="Arial" panose="020B0604020202020204" pitchFamily="34" charset="0"/>
                <a:ea typeface="PT Sans" panose="020B0503020203020204" pitchFamily="34" charset="-52"/>
                <a:cs typeface="Arial" panose="020B0604020202020204" pitchFamily="34" charset="0"/>
              </a:rPr>
              <a:t>     </a:t>
            </a:r>
          </a:p>
        </p:txBody>
      </p:sp>
      <p:sp>
        <p:nvSpPr>
          <p:cNvPr id="60" name="TextBox 59"/>
          <p:cNvSpPr txBox="1"/>
          <p:nvPr/>
        </p:nvSpPr>
        <p:spPr>
          <a:xfrm>
            <a:off x="3377589" y="2189037"/>
            <a:ext cx="246797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endParaRPr lang="ru-RU" sz="2000" dirty="0" smtClean="0">
              <a:latin typeface="Arial" panose="020B0604020202020204" pitchFamily="34" charset="0"/>
              <a:ea typeface="PT Sans" panose="020B0503020203020204" pitchFamily="34" charset="-52"/>
              <a:cs typeface="Arial" panose="020B0604020202020204" pitchFamily="34" charset="0"/>
            </a:endParaRPr>
          </a:p>
        </p:txBody>
      </p:sp>
      <p:pic>
        <p:nvPicPr>
          <p:cNvPr id="18437" name="Picture 5" descr="C:\Users\Ryzen\Desktop\МОИ ДОКУМЕНТЫ\фото\2025\фото 2025\IMG-20250506-WA006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555" y="2085975"/>
            <a:ext cx="3549364" cy="26620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15350" y="1800610"/>
            <a:ext cx="3056265" cy="2962192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1603" y="2085975"/>
            <a:ext cx="3700344" cy="26768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901791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BF5E2BA2-8B62-440C-B09A-4F509964DDD1}"/>
              </a:ext>
            </a:extLst>
          </p:cNvPr>
          <p:cNvSpPr/>
          <p:nvPr/>
        </p:nvSpPr>
        <p:spPr>
          <a:xfrm>
            <a:off x="4052136" y="5941511"/>
            <a:ext cx="6049818" cy="51362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bg1"/>
              </a:solidFill>
            </a:endParaRP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6EA77FED-A958-4CBE-8A98-A0D783B4825C}"/>
              </a:ext>
            </a:extLst>
          </p:cNvPr>
          <p:cNvSpPr/>
          <p:nvPr/>
        </p:nvSpPr>
        <p:spPr>
          <a:xfrm>
            <a:off x="4324397" y="5941511"/>
            <a:ext cx="5949549" cy="48976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8" name="Рисунок 37">
            <a:extLst>
              <a:ext uri="{FF2B5EF4-FFF2-40B4-BE49-F238E27FC236}">
                <a16:creationId xmlns:a16="http://schemas.microsoft.com/office/drawing/2014/main" id="{7588666C-00FA-435D-8836-588498740A1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 flipV="1">
            <a:off x="-180006" y="5919135"/>
            <a:ext cx="12372006" cy="938865"/>
          </a:xfrm>
          <a:prstGeom prst="rect">
            <a:avLst/>
          </a:prstGeom>
        </p:spPr>
      </p:pic>
      <p:sp>
        <p:nvSpPr>
          <p:cNvPr id="26" name="Прямоугольник 25">
            <a:extLst>
              <a:ext uri="{FF2B5EF4-FFF2-40B4-BE49-F238E27FC236}">
                <a16:creationId xmlns:a16="http://schemas.microsoft.com/office/drawing/2014/main" id="{33F730C8-65B1-40CD-B72B-B228A02825A5}"/>
              </a:ext>
            </a:extLst>
          </p:cNvPr>
          <p:cNvSpPr/>
          <p:nvPr/>
        </p:nvSpPr>
        <p:spPr>
          <a:xfrm>
            <a:off x="0" y="528041"/>
            <a:ext cx="121920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СОХРАНЕНЫ ПРОГРАММЫ, </a:t>
            </a:r>
          </a:p>
          <a:p>
            <a:pPr algn="ctr"/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ФИНАНСИРУЕМЫЕ </a:t>
            </a:r>
            <a:r>
              <a:rPr lang="ru-RU" sz="2800" b="1" dirty="0" smtClean="0">
                <a:solidFill>
                  <a:srgbClr val="26858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ИЗ БЮДЖЕТА РЕСПУБЛИКИ</a:t>
            </a:r>
            <a:endParaRPr lang="ru-RU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TextBox 8"/>
          <p:cNvSpPr txBox="1"/>
          <p:nvPr/>
        </p:nvSpPr>
        <p:spPr>
          <a:xfrm>
            <a:off x="-4900203" y="4919083"/>
            <a:ext cx="12575718" cy="32060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r">
              <a:lnSpc>
                <a:spcPts val="2520"/>
              </a:lnSpc>
              <a:spcBef>
                <a:spcPct val="0"/>
              </a:spcBef>
            </a:pPr>
            <a:r>
              <a:rPr lang="en-US" sz="3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&gt;</a:t>
            </a:r>
            <a:r>
              <a:rPr lang="ru-RU" sz="3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42 миллионов рублей ежегодно</a:t>
            </a:r>
            <a:endParaRPr lang="en-US" sz="3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9" name="Рисунок 2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9269" y="4616081"/>
            <a:ext cx="828575" cy="828575"/>
          </a:xfrm>
          <a:prstGeom prst="rect">
            <a:avLst/>
          </a:prstGeom>
        </p:spPr>
      </p:pic>
      <p:graphicFrame>
        <p:nvGraphicFramePr>
          <p:cNvPr id="30" name="Объект 2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85657569"/>
              </p:ext>
            </p:extLst>
          </p:nvPr>
        </p:nvGraphicFramePr>
        <p:xfrm>
          <a:off x="1621636" y="4013541"/>
          <a:ext cx="407296" cy="49604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464" name="CorelDRAW" r:id="rId5" imgW="1837440" imgH="2237760" progId="CorelDraw.Graphic.19">
                  <p:embed/>
                </p:oleObj>
              </mc:Choice>
              <mc:Fallback>
                <p:oleObj name="CorelDRAW" r:id="rId5" imgW="1837440" imgH="2237760" progId="CorelDraw.Graphic.19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621636" y="4013541"/>
                        <a:ext cx="407296" cy="49604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1" name="AutoShape 3"/>
          <p:cNvSpPr/>
          <p:nvPr/>
        </p:nvSpPr>
        <p:spPr>
          <a:xfrm>
            <a:off x="2347881" y="3588010"/>
            <a:ext cx="3883654" cy="1856646"/>
          </a:xfrm>
          <a:prstGeom prst="rect">
            <a:avLst/>
          </a:prstGeom>
          <a:solidFill>
            <a:srgbClr val="F2F2F2"/>
          </a:solidFill>
        </p:spPr>
      </p:sp>
      <p:sp>
        <p:nvSpPr>
          <p:cNvPr id="32" name="AutoShape 4"/>
          <p:cNvSpPr/>
          <p:nvPr/>
        </p:nvSpPr>
        <p:spPr>
          <a:xfrm>
            <a:off x="2222892" y="3588010"/>
            <a:ext cx="144372" cy="1856646"/>
          </a:xfrm>
          <a:prstGeom prst="rect">
            <a:avLst/>
          </a:prstGeom>
          <a:solidFill>
            <a:srgbClr val="159741"/>
          </a:solidFill>
        </p:spPr>
      </p:sp>
      <p:sp>
        <p:nvSpPr>
          <p:cNvPr id="33" name="TextBox 32"/>
          <p:cNvSpPr txBox="1"/>
          <p:nvPr/>
        </p:nvSpPr>
        <p:spPr>
          <a:xfrm>
            <a:off x="2492253" y="3725990"/>
            <a:ext cx="366096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>
                <a:latin typeface="Arial" panose="020B0604020202020204" pitchFamily="34" charset="0"/>
                <a:ea typeface="PT Sans" panose="020B0503020203020204" pitchFamily="34" charset="-52"/>
                <a:cs typeface="Arial" panose="020B0604020202020204" pitchFamily="34" charset="0"/>
              </a:rPr>
              <a:t>Программа продлена </a:t>
            </a:r>
          </a:p>
          <a:p>
            <a:pPr algn="ctr"/>
            <a:r>
              <a:rPr lang="ru-RU" sz="2000" dirty="0" smtClean="0">
                <a:latin typeface="Arial" panose="020B0604020202020204" pitchFamily="34" charset="0"/>
                <a:ea typeface="PT Sans" panose="020B0503020203020204" pitchFamily="34" charset="-52"/>
                <a:cs typeface="Arial" panose="020B0604020202020204" pitchFamily="34" charset="0"/>
              </a:rPr>
              <a:t>на 2026 год. </a:t>
            </a:r>
          </a:p>
        </p:txBody>
      </p:sp>
      <p:sp>
        <p:nvSpPr>
          <p:cNvPr id="34" name="AutoShape 7"/>
          <p:cNvSpPr/>
          <p:nvPr/>
        </p:nvSpPr>
        <p:spPr>
          <a:xfrm>
            <a:off x="6569866" y="3588008"/>
            <a:ext cx="4328413" cy="1834523"/>
          </a:xfrm>
          <a:prstGeom prst="rect">
            <a:avLst/>
          </a:prstGeom>
          <a:solidFill>
            <a:srgbClr val="F2F2F2"/>
          </a:solidFill>
        </p:spPr>
      </p:sp>
      <p:sp>
        <p:nvSpPr>
          <p:cNvPr id="35" name="AutoShape 20"/>
          <p:cNvSpPr/>
          <p:nvPr/>
        </p:nvSpPr>
        <p:spPr>
          <a:xfrm>
            <a:off x="6393392" y="3588009"/>
            <a:ext cx="162948" cy="1834523"/>
          </a:xfrm>
          <a:prstGeom prst="rect">
            <a:avLst/>
          </a:prstGeom>
          <a:solidFill>
            <a:srgbClr val="B81B25"/>
          </a:solidFill>
        </p:spPr>
      </p:sp>
      <p:sp>
        <p:nvSpPr>
          <p:cNvPr id="36" name="TextBox 35"/>
          <p:cNvSpPr txBox="1"/>
          <p:nvPr/>
        </p:nvSpPr>
        <p:spPr>
          <a:xfrm>
            <a:off x="6759224" y="3684972"/>
            <a:ext cx="399971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>
                <a:latin typeface="Arial" panose="020B0604020202020204" pitchFamily="34" charset="0"/>
                <a:ea typeface="PT Sans" panose="020B0503020203020204" pitchFamily="34" charset="-52"/>
                <a:cs typeface="Arial" panose="020B0604020202020204" pitchFamily="34" charset="0"/>
              </a:rPr>
              <a:t>В 2025 году сертификатом воспользовались 13 работников образования. 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2144378" y="2346790"/>
            <a:ext cx="316636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latin typeface="Arial" panose="020B0604020202020204" pitchFamily="34" charset="0"/>
                <a:ea typeface="PT Sans" panose="020B0503020203020204" pitchFamily="34" charset="-52"/>
                <a:cs typeface="Arial" panose="020B0604020202020204" pitchFamily="34" charset="0"/>
              </a:rPr>
              <a:t>Выплаты </a:t>
            </a:r>
          </a:p>
          <a:p>
            <a:r>
              <a:rPr lang="ru-RU" sz="2000" b="1" dirty="0" smtClean="0">
                <a:latin typeface="Arial" panose="020B0604020202020204" pitchFamily="34" charset="0"/>
                <a:ea typeface="PT Sans" panose="020B0503020203020204" pitchFamily="34" charset="-52"/>
                <a:cs typeface="Arial" panose="020B0604020202020204" pitchFamily="34" charset="0"/>
              </a:rPr>
              <a:t>из негосударственного пенсионного фона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6279882" y="2301862"/>
            <a:ext cx="316178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latin typeface="Arial" panose="020B0604020202020204" pitchFamily="34" charset="0"/>
                <a:ea typeface="PT Sans" panose="020B0503020203020204" pitchFamily="34" charset="-52"/>
                <a:cs typeface="Arial" panose="020B0604020202020204" pitchFamily="34" charset="0"/>
              </a:rPr>
              <a:t>Сертификат 25 000 рублей на санаторное оздоровление</a:t>
            </a:r>
          </a:p>
        </p:txBody>
      </p:sp>
      <p:graphicFrame>
        <p:nvGraphicFramePr>
          <p:cNvPr id="2" name="Объект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33214868"/>
              </p:ext>
            </p:extLst>
          </p:nvPr>
        </p:nvGraphicFramePr>
        <p:xfrm>
          <a:off x="9433690" y="2377238"/>
          <a:ext cx="647755" cy="73009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465" name="CorelDRAW" r:id="rId7" imgW="749422" imgH="844026" progId="CorelDraw.Graphic.19">
                  <p:embed/>
                </p:oleObj>
              </mc:Choice>
              <mc:Fallback>
                <p:oleObj name="CorelDRAW" r:id="rId7" imgW="749422" imgH="844026" progId="CorelDraw.Graphic.19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9433690" y="2377238"/>
                        <a:ext cx="647755" cy="73009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5" name="Объект 4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39156319"/>
              </p:ext>
            </p:extLst>
          </p:nvPr>
        </p:nvGraphicFramePr>
        <p:xfrm>
          <a:off x="5333401" y="2472073"/>
          <a:ext cx="898134" cy="58837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466" name="CorelDRAW" r:id="rId9" imgW="915804" imgH="599665" progId="CorelDraw.Graphic.19">
                  <p:embed/>
                </p:oleObj>
              </mc:Choice>
              <mc:Fallback>
                <p:oleObj name="CorelDRAW" r:id="rId9" imgW="915804" imgH="599665" progId="CorelDraw.Graphic.19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5333401" y="2472073"/>
                        <a:ext cx="898134" cy="58837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58795733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6EA77FED-A958-4CBE-8A98-A0D783B4825C}"/>
              </a:ext>
            </a:extLst>
          </p:cNvPr>
          <p:cNvSpPr/>
          <p:nvPr/>
        </p:nvSpPr>
        <p:spPr>
          <a:xfrm>
            <a:off x="188624" y="5942473"/>
            <a:ext cx="5949549" cy="48976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8" name="Рисунок 37">
            <a:extLst>
              <a:ext uri="{FF2B5EF4-FFF2-40B4-BE49-F238E27FC236}">
                <a16:creationId xmlns:a16="http://schemas.microsoft.com/office/drawing/2014/main" id="{7588666C-00FA-435D-8836-588498740A1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 flipV="1">
            <a:off x="-180006" y="5939692"/>
            <a:ext cx="12372006" cy="938865"/>
          </a:xfrm>
          <a:prstGeom prst="rect">
            <a:avLst/>
          </a:prstGeom>
        </p:spPr>
      </p:pic>
      <p:sp>
        <p:nvSpPr>
          <p:cNvPr id="26" name="Прямоугольник 25">
            <a:extLst>
              <a:ext uri="{FF2B5EF4-FFF2-40B4-BE49-F238E27FC236}">
                <a16:creationId xmlns:a16="http://schemas.microsoft.com/office/drawing/2014/main" id="{33F730C8-65B1-40CD-B72B-B228A02825A5}"/>
              </a:ext>
            </a:extLst>
          </p:cNvPr>
          <p:cNvSpPr/>
          <p:nvPr/>
        </p:nvSpPr>
        <p:spPr>
          <a:xfrm>
            <a:off x="107896" y="433642"/>
            <a:ext cx="121920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ПРОФСОЮЗНЫЕ </a:t>
            </a:r>
            <a:r>
              <a:rPr lang="ru-RU" sz="2800" b="1" dirty="0" smtClean="0">
                <a:solidFill>
                  <a:srgbClr val="26858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ПРОГРАММЫ ОТДЫХА</a:t>
            </a:r>
          </a:p>
          <a:p>
            <a:pPr algn="ctr"/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В 2025 ГОДУ  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1607972" y="1958643"/>
            <a:ext cx="33093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latin typeface="Arial" panose="020B0604020202020204" pitchFamily="34" charset="0"/>
                <a:ea typeface="PT Sans" panose="020B0503020203020204" pitchFamily="34" charset="-52"/>
                <a:cs typeface="Arial" panose="020B0604020202020204" pitchFamily="34" charset="0"/>
              </a:rPr>
              <a:t>Теплоходные круизы</a:t>
            </a:r>
          </a:p>
          <a:p>
            <a:pPr algn="ctr"/>
            <a:r>
              <a:rPr lang="ru-RU" sz="2000" b="1" dirty="0">
                <a:latin typeface="Arial" panose="020B0604020202020204" pitchFamily="34" charset="0"/>
                <a:ea typeface="PT Sans" panose="020B0503020203020204" pitchFamily="34" charset="-52"/>
                <a:cs typeface="Arial" panose="020B0604020202020204" pitchFamily="34" charset="0"/>
              </a:rPr>
              <a:t>по </a:t>
            </a:r>
            <a:r>
              <a:rPr lang="ru-RU" sz="2000" b="1" dirty="0" smtClean="0">
                <a:latin typeface="Arial" panose="020B0604020202020204" pitchFamily="34" charset="0"/>
                <a:ea typeface="PT Sans" panose="020B0503020203020204" pitchFamily="34" charset="-52"/>
                <a:cs typeface="Arial" panose="020B0604020202020204" pitchFamily="34" charset="0"/>
              </a:rPr>
              <a:t>Волге</a:t>
            </a:r>
            <a:endParaRPr lang="ru-RU" sz="2000" b="1" dirty="0">
              <a:latin typeface="Arial" panose="020B0604020202020204" pitchFamily="34" charset="0"/>
              <a:ea typeface="PT Sans" panose="020B0503020203020204" pitchFamily="34" charset="-52"/>
              <a:cs typeface="Arial" panose="020B0604020202020204" pitchFamily="34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6917911" y="1972255"/>
            <a:ext cx="347521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latin typeface="Arial" panose="020B0604020202020204" pitchFamily="34" charset="0"/>
                <a:ea typeface="PT Sans" panose="020B0503020203020204" pitchFamily="34" charset="-52"/>
                <a:cs typeface="Arial" panose="020B0604020202020204" pitchFamily="34" charset="0"/>
              </a:rPr>
              <a:t>Профсоюзный уик-энд</a:t>
            </a:r>
          </a:p>
          <a:p>
            <a:pPr algn="ctr"/>
            <a:r>
              <a:rPr lang="ru-RU" sz="2000" b="1" dirty="0" smtClean="0">
                <a:latin typeface="Arial" panose="020B0604020202020204" pitchFamily="34" charset="0"/>
                <a:ea typeface="PT Sans" panose="020B0503020203020204" pitchFamily="34" charset="-52"/>
                <a:cs typeface="Arial" panose="020B0604020202020204" pitchFamily="34" charset="0"/>
              </a:rPr>
              <a:t>и другие программы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3405222" y="4298139"/>
            <a:ext cx="413786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latin typeface="Arial" panose="020B0604020202020204" pitchFamily="34" charset="0"/>
                <a:ea typeface="PT Sans" panose="020B0503020203020204" pitchFamily="34" charset="-52"/>
                <a:cs typeface="Arial" panose="020B0604020202020204" pitchFamily="34" charset="0"/>
              </a:rPr>
              <a:t>Туры в Волгоград </a:t>
            </a:r>
          </a:p>
          <a:p>
            <a:pPr algn="ctr"/>
            <a:r>
              <a:rPr lang="ru-RU" sz="2000" b="1" dirty="0" smtClean="0">
                <a:latin typeface="Arial" panose="020B0604020202020204" pitchFamily="34" charset="0"/>
                <a:ea typeface="PT Sans" panose="020B0503020203020204" pitchFamily="34" charset="-52"/>
                <a:cs typeface="Arial" panose="020B0604020202020204" pitchFamily="34" charset="0"/>
              </a:rPr>
              <a:t>и Санкт-Петербург</a:t>
            </a:r>
          </a:p>
        </p:txBody>
      </p:sp>
      <p:graphicFrame>
        <p:nvGraphicFramePr>
          <p:cNvPr id="2" name="Объект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73559003"/>
              </p:ext>
            </p:extLst>
          </p:nvPr>
        </p:nvGraphicFramePr>
        <p:xfrm>
          <a:off x="5305107" y="3825137"/>
          <a:ext cx="700890" cy="416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606" name="CorelDRAW" r:id="rId4" imgW="1305433" imgH="774509" progId="CorelDraw.Graphic.19">
                  <p:embed/>
                </p:oleObj>
              </mc:Choice>
              <mc:Fallback>
                <p:oleObj name="CorelDRAW" r:id="rId4" imgW="1305433" imgH="774509" progId="CorelDraw.Graphic.19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5305107" y="3825137"/>
                        <a:ext cx="700890" cy="4161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Объект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6641339"/>
              </p:ext>
            </p:extLst>
          </p:nvPr>
        </p:nvGraphicFramePr>
        <p:xfrm>
          <a:off x="8240177" y="1536020"/>
          <a:ext cx="830678" cy="49165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607" name="CorelDRAW" r:id="rId6" imgW="1053403" imgH="624593" progId="CorelDraw.Graphic.19">
                  <p:embed/>
                </p:oleObj>
              </mc:Choice>
              <mc:Fallback>
                <p:oleObj name="CorelDRAW" r:id="rId6" imgW="1053403" imgH="624593" progId="CorelDraw.Graphic.19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8240177" y="1536020"/>
                        <a:ext cx="830678" cy="49165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Объект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75645313"/>
              </p:ext>
            </p:extLst>
          </p:nvPr>
        </p:nvGraphicFramePr>
        <p:xfrm>
          <a:off x="2966621" y="1612467"/>
          <a:ext cx="877203" cy="38111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608" name="CorelDRAW" r:id="rId8" imgW="2191752" imgH="953215" progId="CorelDraw.Graphic.19">
                  <p:embed/>
                </p:oleObj>
              </mc:Choice>
              <mc:Fallback>
                <p:oleObj name="CorelDRAW" r:id="rId8" imgW="2191752" imgH="953215" progId="CorelDraw.Graphic.19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2966621" y="1612467"/>
                        <a:ext cx="877203" cy="38111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4" name="TextBox 43"/>
          <p:cNvSpPr txBox="1"/>
          <p:nvPr/>
        </p:nvSpPr>
        <p:spPr>
          <a:xfrm>
            <a:off x="1507559" y="2685428"/>
            <a:ext cx="351015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 smtClean="0">
                <a:latin typeface="Arial" panose="020B0604020202020204" pitchFamily="34" charset="0"/>
                <a:ea typeface="PT Sans" panose="020B0503020203020204" pitchFamily="34" charset="-52"/>
                <a:cs typeface="Arial" panose="020B0604020202020204" pitchFamily="34" charset="0"/>
              </a:rPr>
              <a:t>2 рейса  на борту теплохода Иван Бунин -</a:t>
            </a:r>
            <a:r>
              <a:rPr lang="ru-RU" sz="1400" dirty="0">
                <a:latin typeface="Arial" panose="020B0604020202020204" pitchFamily="34" charset="0"/>
                <a:ea typeface="PT Sans" panose="020B0503020203020204" pitchFamily="34" charset="-52"/>
                <a:cs typeface="Arial" panose="020B0604020202020204" pitchFamily="34" charset="0"/>
              </a:rPr>
              <a:t>6</a:t>
            </a:r>
            <a:r>
              <a:rPr lang="ru-RU" sz="1400" dirty="0" smtClean="0">
                <a:latin typeface="Arial" panose="020B0604020202020204" pitchFamily="34" charset="0"/>
                <a:ea typeface="PT Sans" panose="020B0503020203020204" pitchFamily="34" charset="-52"/>
                <a:cs typeface="Arial" panose="020B0604020202020204" pitchFamily="34" charset="0"/>
              </a:rPr>
              <a:t> человек  </a:t>
            </a:r>
            <a:endParaRPr lang="ru-RU" sz="1400" dirty="0" smtClean="0">
              <a:solidFill>
                <a:srgbClr val="39B855"/>
              </a:solidFill>
              <a:latin typeface="Arial" panose="020B0604020202020204" pitchFamily="34" charset="0"/>
              <a:ea typeface="PT Sans" panose="020B0503020203020204" pitchFamily="34" charset="-52"/>
              <a:cs typeface="Arial" panose="020B0604020202020204" pitchFamily="34" charset="0"/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3736550" y="5153980"/>
            <a:ext cx="3806539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 smtClean="0">
                <a:latin typeface="Arial" panose="020B0604020202020204" pitchFamily="34" charset="0"/>
                <a:ea typeface="PT Sans" panose="020B0503020203020204" pitchFamily="34" charset="-52"/>
                <a:cs typeface="Arial" panose="020B0604020202020204" pitchFamily="34" charset="0"/>
              </a:rPr>
              <a:t>1 рейс  в города-герои. Проезд на автобусе бесплатный.  </a:t>
            </a:r>
          </a:p>
          <a:p>
            <a:pPr algn="ctr"/>
            <a:r>
              <a:rPr lang="ru-RU" sz="1400" dirty="0">
                <a:latin typeface="Arial" panose="020B0604020202020204" pitchFamily="34" charset="0"/>
                <a:ea typeface="PT Sans" panose="020B0503020203020204" pitchFamily="34" charset="-52"/>
                <a:cs typeface="Arial" panose="020B0604020202020204" pitchFamily="34" charset="0"/>
              </a:rPr>
              <a:t>3</a:t>
            </a:r>
            <a:r>
              <a:rPr lang="ru-RU" sz="1400" dirty="0" smtClean="0">
                <a:latin typeface="Arial" panose="020B0604020202020204" pitchFamily="34" charset="0"/>
                <a:ea typeface="PT Sans" panose="020B0503020203020204" pitchFamily="34" charset="-52"/>
                <a:cs typeface="Arial" panose="020B0604020202020204" pitchFamily="34" charset="0"/>
              </a:rPr>
              <a:t> участника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6700699" y="2685428"/>
            <a:ext cx="3909635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 smtClean="0">
                <a:latin typeface="Arial" panose="020B0604020202020204" pitchFamily="34" charset="0"/>
                <a:ea typeface="PT Sans" panose="020B0503020203020204" pitchFamily="34" charset="-52"/>
                <a:cs typeface="Arial" panose="020B0604020202020204" pitchFamily="34" charset="0"/>
              </a:rPr>
              <a:t>Выходные в санаториях Татарстана </a:t>
            </a:r>
          </a:p>
          <a:p>
            <a:pPr algn="ctr"/>
            <a:r>
              <a:rPr lang="ru-RU" sz="1400" dirty="0" smtClean="0">
                <a:latin typeface="Arial" panose="020B0604020202020204" pitchFamily="34" charset="0"/>
                <a:ea typeface="PT Sans" panose="020B0503020203020204" pitchFamily="34" charset="-52"/>
                <a:cs typeface="Arial" panose="020B0604020202020204" pitchFamily="34" charset="0"/>
              </a:rPr>
              <a:t>по льготной цене, а также льготные путевки от </a:t>
            </a:r>
            <a:r>
              <a:rPr lang="ru-RU" sz="1400" dirty="0">
                <a:latin typeface="Arial" panose="020B0604020202020204" pitchFamily="34" charset="0"/>
                <a:ea typeface="PT Sans" panose="020B0503020203020204" pitchFamily="34" charset="-52"/>
                <a:cs typeface="Arial" panose="020B0604020202020204" pitchFamily="34" charset="0"/>
              </a:rPr>
              <a:t>профсоюза, </a:t>
            </a:r>
            <a:r>
              <a:rPr lang="ru-RU" sz="1400" dirty="0" smtClean="0">
                <a:latin typeface="Arial" panose="020B0604020202020204" pitchFamily="34" charset="0"/>
                <a:ea typeface="PT Sans" panose="020B0503020203020204" pitchFamily="34" charset="-52"/>
                <a:cs typeface="Arial" panose="020B0604020202020204" pitchFamily="34" charset="0"/>
              </a:rPr>
              <a:t>18 человек</a:t>
            </a:r>
            <a:endParaRPr lang="ru-RU" sz="1400" dirty="0" smtClean="0">
              <a:solidFill>
                <a:srgbClr val="39B855"/>
              </a:solidFill>
              <a:latin typeface="Arial" panose="020B0604020202020204" pitchFamily="34" charset="0"/>
              <a:ea typeface="PT Sans" panose="020B0503020203020204" pitchFamily="34" charset="-52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8373472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6EA77FED-A958-4CBE-8A98-A0D783B4825C}"/>
              </a:ext>
            </a:extLst>
          </p:cNvPr>
          <p:cNvSpPr/>
          <p:nvPr/>
        </p:nvSpPr>
        <p:spPr>
          <a:xfrm>
            <a:off x="188624" y="5942473"/>
            <a:ext cx="5949549" cy="48976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8" name="Рисунок 37">
            <a:extLst>
              <a:ext uri="{FF2B5EF4-FFF2-40B4-BE49-F238E27FC236}">
                <a16:creationId xmlns:a16="http://schemas.microsoft.com/office/drawing/2014/main" id="{7588666C-00FA-435D-8836-588498740A1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 flipV="1">
            <a:off x="-180006" y="5939692"/>
            <a:ext cx="12372006" cy="938865"/>
          </a:xfrm>
          <a:prstGeom prst="rect">
            <a:avLst/>
          </a:prstGeom>
        </p:spPr>
      </p:pic>
      <p:sp>
        <p:nvSpPr>
          <p:cNvPr id="26" name="Прямоугольник 25">
            <a:extLst>
              <a:ext uri="{FF2B5EF4-FFF2-40B4-BE49-F238E27FC236}">
                <a16:creationId xmlns:a16="http://schemas.microsoft.com/office/drawing/2014/main" id="{33F730C8-65B1-40CD-B72B-B228A02825A5}"/>
              </a:ext>
            </a:extLst>
          </p:cNvPr>
          <p:cNvSpPr/>
          <p:nvPr/>
        </p:nvSpPr>
        <p:spPr>
          <a:xfrm>
            <a:off x="107896" y="433642"/>
            <a:ext cx="121920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Охрана  труда</a:t>
            </a:r>
            <a:endParaRPr lang="ru-RU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329329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1">
            <a:extLst>
              <a:ext uri="{FF2B5EF4-FFF2-40B4-BE49-F238E27FC236}">
                <a16:creationId xmlns:a16="http://schemas.microsoft.com/office/drawing/2014/main" id="{66AEECDE-0703-4655-BCB2-938C29AB1F2A}"/>
              </a:ext>
            </a:extLst>
          </p:cNvPr>
          <p:cNvSpPr txBox="1">
            <a:spLocks/>
          </p:cNvSpPr>
          <p:nvPr/>
        </p:nvSpPr>
        <p:spPr>
          <a:xfrm rot="10800000" flipV="1">
            <a:off x="8382083" y="6110794"/>
            <a:ext cx="2987174" cy="47603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Жемчужина</a:t>
            </a:r>
            <a:endParaRPr lang="ru-RU" sz="2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E6131CC9-8370-47C4-95E7-D67A2D0552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-13216" y="69973"/>
            <a:ext cx="12372007" cy="938865"/>
          </a:xfrm>
          <a:prstGeom prst="rect">
            <a:avLst/>
          </a:prstGeom>
        </p:spPr>
      </p:pic>
      <p:pic>
        <p:nvPicPr>
          <p:cNvPr id="25" name="Рисунок 24">
            <a:extLst>
              <a:ext uri="{FF2B5EF4-FFF2-40B4-BE49-F238E27FC236}">
                <a16:creationId xmlns:a16="http://schemas.microsoft.com/office/drawing/2014/main" id="{1B6577E3-033B-4B1C-9251-78FF5F85B1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 flipV="1">
            <a:off x="-180006" y="5758467"/>
            <a:ext cx="12372006" cy="938865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B88552C0-ACC0-4AFE-88FD-827972671EF8}"/>
              </a:ext>
            </a:extLst>
          </p:cNvPr>
          <p:cNvSpPr txBox="1"/>
          <p:nvPr/>
        </p:nvSpPr>
        <p:spPr>
          <a:xfrm>
            <a:off x="1735474" y="3196587"/>
            <a:ext cx="908911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26858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ОБЪЕДИНЯЕМ. ВДОХНОВЛЯЕМ. ДЕЙСТВУЕМ</a:t>
            </a:r>
            <a:endParaRPr lang="ru-RU" sz="2800" b="1" dirty="0">
              <a:solidFill>
                <a:srgbClr val="26858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75033" y="2200959"/>
            <a:ext cx="414668" cy="390297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2822" y="1847549"/>
            <a:ext cx="1079090" cy="10790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267292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F5399981-76EA-45BA-8B13-DB06BFE76E7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6412" y="5171835"/>
            <a:ext cx="12238075" cy="215265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D4EBFC1B-A6E1-48E7-870E-2C9DA164FED1}"/>
              </a:ext>
            </a:extLst>
          </p:cNvPr>
          <p:cNvSpPr txBox="1"/>
          <p:nvPr/>
        </p:nvSpPr>
        <p:spPr>
          <a:xfrm>
            <a:off x="19662" y="3732001"/>
            <a:ext cx="1219200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1200" dirty="0">
              <a:solidFill>
                <a:schemeClr val="tx1">
                  <a:lumMod val="85000"/>
                  <a:lumOff val="15000"/>
                </a:schemeClr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6BCDE76-513C-4D23-81D3-3F6A384C8A13}"/>
              </a:ext>
            </a:extLst>
          </p:cNvPr>
          <p:cNvSpPr txBox="1"/>
          <p:nvPr/>
        </p:nvSpPr>
        <p:spPr>
          <a:xfrm>
            <a:off x="6324601" y="2390775"/>
            <a:ext cx="5238750" cy="12913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48310" algn="just">
              <a:lnSpc>
                <a:spcPct val="150000"/>
              </a:lnSpc>
              <a:spcAft>
                <a:spcPts val="0"/>
              </a:spcAft>
              <a:tabLst>
                <a:tab pos="270510" algn="l"/>
              </a:tabLst>
            </a:pP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SimSun" panose="02010600030101010101" pitchFamily="2" charset="-122"/>
              </a:rPr>
              <a:t>Детский сад №1, 7,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SimSun" panose="02010600030101010101" pitchFamily="2" charset="-122"/>
              </a:rPr>
              <a:t>Байрякинская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SimSun" panose="02010600030101010101" pitchFamily="2" charset="-122"/>
              </a:rPr>
              <a:t> школа и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SimSun" panose="02010600030101010101" pitchFamily="2" charset="-122"/>
              </a:rPr>
              <a:t>Байрякинский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SimSun" panose="02010600030101010101" pitchFamily="2" charset="-122"/>
              </a:rPr>
              <a:t> детский сад</a:t>
            </a:r>
            <a:r>
              <a:rPr lang="ru-RU" b="1" dirty="0">
                <a:solidFill>
                  <a:srgbClr val="000000"/>
                </a:solidFill>
                <a:latin typeface="SimSun" panose="02010600030101010101" pitchFamily="2" charset="-122"/>
                <a:ea typeface="Times New Roman" panose="02020603050405020304" pitchFamily="18" charset="0"/>
              </a:rPr>
              <a:t> </a:t>
            </a:r>
            <a:r>
              <a:rPr lang="ru-RU" b="1" dirty="0">
                <a:solidFill>
                  <a:srgbClr val="000000"/>
                </a:solidFill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, </a:t>
            </a:r>
            <a:r>
              <a:rPr lang="ru-RU" b="1" dirty="0" err="1">
                <a:solidFill>
                  <a:srgbClr val="000000"/>
                </a:solidFill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Уруссинская</a:t>
            </a:r>
            <a:r>
              <a:rPr lang="ru-RU" b="1" dirty="0">
                <a:solidFill>
                  <a:srgbClr val="000000"/>
                </a:solidFill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школа-интернат</a:t>
            </a:r>
            <a:r>
              <a:rPr lang="ru-RU" b="1" dirty="0">
                <a:solidFill>
                  <a:srgbClr val="000000"/>
                </a:solidFill>
                <a:latin typeface="SimSun" panose="02010600030101010101" pitchFamily="2" charset="-122"/>
                <a:ea typeface="Times New Roman" panose="02020603050405020304" pitchFamily="18" charset="0"/>
              </a:rPr>
              <a:t> </a:t>
            </a:r>
            <a:endParaRPr lang="ru-RU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0375" y="380487"/>
            <a:ext cx="608661" cy="675502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834705" y="1352549"/>
            <a:ext cx="331469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30949B"/>
                </a:solidFill>
                <a:latin typeface="Arial" pitchFamily="34" charset="0"/>
                <a:cs typeface="Arial" pitchFamily="34" charset="0"/>
              </a:rPr>
              <a:t>100% профсоюзное членство:</a:t>
            </a:r>
          </a:p>
          <a:p>
            <a:endParaRPr lang="ru-RU" dirty="0">
              <a:solidFill>
                <a:srgbClr val="30949B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962026" y="2321005"/>
            <a:ext cx="4143374" cy="456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lnSpc>
                <a:spcPct val="150000"/>
              </a:lnSpc>
              <a:spcAft>
                <a:spcPts val="0"/>
              </a:spcAft>
              <a:tabLst>
                <a:tab pos="270510" algn="l"/>
              </a:tabLst>
            </a:pPr>
            <a:endParaRPr lang="ru-RU" b="1" dirty="0">
              <a:latin typeface="Arial" pitchFamily="34" charset="0"/>
              <a:ea typeface="Times New Roman"/>
              <a:cs typeface="Arial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324601" y="1514475"/>
            <a:ext cx="38195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rgbClr val="30949B"/>
                </a:solidFill>
                <a:latin typeface="Arial" pitchFamily="34" charset="0"/>
                <a:ea typeface="Times New Roman"/>
                <a:cs typeface="Arial" pitchFamily="34" charset="0"/>
              </a:rPr>
              <a:t>Стабильно высоким (95 - 99</a:t>
            </a:r>
            <a:r>
              <a:rPr lang="ru-RU" b="1" dirty="0" smtClean="0">
                <a:solidFill>
                  <a:srgbClr val="30949B"/>
                </a:solidFill>
                <a:latin typeface="Arial" pitchFamily="34" charset="0"/>
                <a:ea typeface="Times New Roman"/>
                <a:cs typeface="Arial" pitchFamily="34" charset="0"/>
              </a:rPr>
              <a:t>%):  </a:t>
            </a:r>
            <a:endParaRPr lang="ru-RU" dirty="0">
              <a:solidFill>
                <a:srgbClr val="30949B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6486525" y="3639668"/>
            <a:ext cx="41148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30949B"/>
                </a:solidFill>
                <a:latin typeface="Arial" pitchFamily="34" charset="0"/>
                <a:ea typeface="Times New Roman"/>
                <a:cs typeface="Arial" pitchFamily="34" charset="0"/>
              </a:rPr>
              <a:t>Ниже районного уровня  94 </a:t>
            </a:r>
            <a:r>
              <a:rPr lang="ru-RU" b="1" dirty="0" smtClean="0">
                <a:solidFill>
                  <a:srgbClr val="30949B"/>
                </a:solidFill>
                <a:latin typeface="Arial" pitchFamily="34" charset="0"/>
                <a:ea typeface="Times New Roman"/>
                <a:cs typeface="Arial" pitchFamily="34" charset="0"/>
              </a:rPr>
              <a:t>%:  </a:t>
            </a:r>
            <a:endParaRPr lang="ru-RU" dirty="0">
              <a:solidFill>
                <a:srgbClr val="30949B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2343150" y="609600"/>
            <a:ext cx="665325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800" b="1" dirty="0" smtClean="0">
                <a:solidFill>
                  <a:srgbClr val="30949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Профсоюзное  членство</a:t>
            </a:r>
            <a:endParaRPr lang="ru-RU" sz="2800" b="1" dirty="0">
              <a:solidFill>
                <a:srgbClr val="30949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426545" y="4224797"/>
            <a:ext cx="5136806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Старо-</a:t>
            </a:r>
            <a:r>
              <a:rPr lang="ru-RU" sz="2000" b="1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Уруссинская</a:t>
            </a:r>
            <a:r>
              <a:rPr lang="ru-RU" sz="20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СОШ -  87%, ЦДТ -83%, школа №3- 80%, ,  </a:t>
            </a:r>
            <a:r>
              <a:rPr lang="ru-RU" sz="2000" b="1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Каразирекская</a:t>
            </a:r>
            <a:r>
              <a:rPr lang="ru-RU" sz="20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СОШ-80%, </a:t>
            </a:r>
            <a:r>
              <a:rPr lang="ru-RU" sz="2000" b="1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Уруссинская</a:t>
            </a:r>
            <a:r>
              <a:rPr lang="ru-RU" sz="20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гимназия-68%,Школа №1-60%,Ютазинская СОШ-57%.Мало-Уруссинская школа- 53%, УСОШ №2- 47%</a:t>
            </a:r>
            <a:endParaRPr lang="ru-RU" sz="20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784251" y="2454728"/>
            <a:ext cx="4689794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Дым-</a:t>
            </a:r>
            <a:r>
              <a:rPr lang="ru-RU" sz="2800" b="1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Тамакская</a:t>
            </a:r>
            <a:r>
              <a:rPr lang="ru-RU" sz="28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школа, Дым-</a:t>
            </a:r>
            <a:r>
              <a:rPr lang="ru-RU" sz="2800" b="1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Тамакский</a:t>
            </a:r>
            <a:r>
              <a:rPr lang="ru-RU" sz="28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детский сад, </a:t>
            </a:r>
            <a:r>
              <a:rPr lang="ru-RU" sz="2800" b="1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Ютазинский</a:t>
            </a:r>
            <a:r>
              <a:rPr lang="ru-RU" sz="28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детский сад, </a:t>
            </a:r>
            <a:r>
              <a:rPr lang="ru-RU" sz="2800" b="1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Каракашлинская</a:t>
            </a:r>
            <a:r>
              <a:rPr lang="ru-RU" sz="28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школа, </a:t>
            </a:r>
            <a:r>
              <a:rPr lang="ru-RU" sz="2800" b="1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Абсалямовская</a:t>
            </a:r>
            <a:r>
              <a:rPr lang="ru-RU" sz="28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школа, </a:t>
            </a:r>
            <a:r>
              <a:rPr lang="ru-RU" sz="2800" b="1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Абсалямовский</a:t>
            </a:r>
            <a:r>
              <a:rPr lang="ru-RU" sz="28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дс</a:t>
            </a:r>
            <a:r>
              <a:rPr lang="ru-RU" sz="28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Детский сады №2,3,4,5,6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37547268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752772" y="2681348"/>
            <a:ext cx="2593585" cy="276148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BF5E2BA2-8B62-440C-B09A-4F509964DDD1}"/>
              </a:ext>
            </a:extLst>
          </p:cNvPr>
          <p:cNvSpPr/>
          <p:nvPr/>
        </p:nvSpPr>
        <p:spPr>
          <a:xfrm>
            <a:off x="4052136" y="5941511"/>
            <a:ext cx="6049818" cy="51362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bg1"/>
              </a:solidFill>
            </a:endParaRPr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33F730C8-65B1-40CD-B72B-B228A02825A5}"/>
              </a:ext>
            </a:extLst>
          </p:cNvPr>
          <p:cNvSpPr/>
          <p:nvPr/>
        </p:nvSpPr>
        <p:spPr>
          <a:xfrm>
            <a:off x="0" y="950576"/>
            <a:ext cx="121920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НА 20% УВЕЛИЧЕНЫ </a:t>
            </a:r>
            <a:r>
              <a:rPr lang="ru-RU" sz="2800" b="1" dirty="0" smtClean="0">
                <a:solidFill>
                  <a:srgbClr val="26858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БАЗОВЫЕ ОКЛАДЫ 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РАБОТНИКОВ </a:t>
            </a:r>
          </a:p>
          <a:p>
            <a:pPr algn="ctr"/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ОБРАЗОВАНИЯ</a:t>
            </a:r>
            <a:endParaRPr lang="ru-RU" sz="2800" b="1" dirty="0">
              <a:solidFill>
                <a:srgbClr val="26858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6EA77FED-A958-4CBE-8A98-A0D783B4825C}"/>
              </a:ext>
            </a:extLst>
          </p:cNvPr>
          <p:cNvSpPr/>
          <p:nvPr/>
        </p:nvSpPr>
        <p:spPr>
          <a:xfrm>
            <a:off x="4324397" y="5941511"/>
            <a:ext cx="5949549" cy="48976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8" name="Рисунок 37">
            <a:extLst>
              <a:ext uri="{FF2B5EF4-FFF2-40B4-BE49-F238E27FC236}">
                <a16:creationId xmlns:a16="http://schemas.microsoft.com/office/drawing/2014/main" id="{7588666C-00FA-435D-8836-588498740A1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 flipV="1">
            <a:off x="-189242" y="5924142"/>
            <a:ext cx="12372006" cy="938865"/>
          </a:xfrm>
          <a:prstGeom prst="rect">
            <a:avLst/>
          </a:prstGeom>
        </p:spPr>
      </p:pic>
      <p:pic>
        <p:nvPicPr>
          <p:cNvPr id="40" name="Рисунок 39">
            <a:extLst>
              <a:ext uri="{FF2B5EF4-FFF2-40B4-BE49-F238E27FC236}">
                <a16:creationId xmlns:a16="http://schemas.microsoft.com/office/drawing/2014/main" id="{54A9CB8D-68B6-46F7-B5B8-454D2EB4E6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-222799" y="-5361"/>
            <a:ext cx="12372007" cy="938865"/>
          </a:xfrm>
          <a:prstGeom prst="rect">
            <a:avLst/>
          </a:prstGeom>
        </p:spPr>
      </p:pic>
      <p:sp>
        <p:nvSpPr>
          <p:cNvPr id="23" name="AutoShape 4"/>
          <p:cNvSpPr/>
          <p:nvPr/>
        </p:nvSpPr>
        <p:spPr>
          <a:xfrm>
            <a:off x="2662118" y="2681348"/>
            <a:ext cx="90653" cy="2761482"/>
          </a:xfrm>
          <a:prstGeom prst="rect">
            <a:avLst/>
          </a:prstGeom>
          <a:solidFill>
            <a:srgbClr val="159741"/>
          </a:solidFill>
        </p:spPr>
      </p:sp>
      <p:sp>
        <p:nvSpPr>
          <p:cNvPr id="25" name="Прямоугольник 24"/>
          <p:cNvSpPr/>
          <p:nvPr/>
        </p:nvSpPr>
        <p:spPr>
          <a:xfrm rot="16200000">
            <a:off x="784085" y="3466864"/>
            <a:ext cx="3000593" cy="11536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8000"/>
              </a:lnSpc>
            </a:pPr>
            <a:r>
              <a:rPr lang="ru-RU" sz="10000" b="1" spc="-80" dirty="0" smtClean="0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2025</a:t>
            </a:r>
            <a:endParaRPr lang="en-US" sz="10000" b="1" spc="-80" dirty="0">
              <a:solidFill>
                <a:schemeClr val="bg1">
                  <a:lumMod val="8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3009105" y="2953111"/>
            <a:ext cx="224749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26858B"/>
                </a:solidFill>
                <a:latin typeface="Arial" panose="020B0604020202020204" pitchFamily="34" charset="0"/>
                <a:ea typeface="PT Sans" panose="020B0503020203020204" pitchFamily="34" charset="-52"/>
                <a:cs typeface="Arial" panose="020B0604020202020204" pitchFamily="34" charset="0"/>
              </a:rPr>
              <a:t>22 958</a:t>
            </a:r>
          </a:p>
        </p:txBody>
      </p:sp>
      <p:sp>
        <p:nvSpPr>
          <p:cNvPr id="64" name="Прямоугольник 63"/>
          <p:cNvSpPr/>
          <p:nvPr/>
        </p:nvSpPr>
        <p:spPr>
          <a:xfrm rot="16200000">
            <a:off x="5815645" y="3456517"/>
            <a:ext cx="3000593" cy="11536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8000"/>
              </a:lnSpc>
            </a:pPr>
            <a:r>
              <a:rPr lang="ru-RU" sz="10000" b="1" spc="-80" dirty="0" smtClean="0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2026</a:t>
            </a:r>
            <a:endParaRPr lang="en-US" sz="10000" b="1" spc="-80" dirty="0">
              <a:solidFill>
                <a:schemeClr val="bg1">
                  <a:lumMod val="8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5" name="AutoShape 4"/>
          <p:cNvSpPr/>
          <p:nvPr/>
        </p:nvSpPr>
        <p:spPr>
          <a:xfrm>
            <a:off x="7656249" y="2653692"/>
            <a:ext cx="90653" cy="2761482"/>
          </a:xfrm>
          <a:prstGeom prst="rect">
            <a:avLst/>
          </a:prstGeom>
          <a:solidFill>
            <a:srgbClr val="C00000"/>
          </a:solidFill>
        </p:spPr>
      </p:sp>
      <p:sp>
        <p:nvSpPr>
          <p:cNvPr id="67" name="TextBox 66"/>
          <p:cNvSpPr txBox="1"/>
          <p:nvPr/>
        </p:nvSpPr>
        <p:spPr>
          <a:xfrm>
            <a:off x="1459066" y="4211206"/>
            <a:ext cx="539621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26858B"/>
                </a:solidFill>
                <a:latin typeface="Arial" panose="020B0604020202020204" pitchFamily="34" charset="0"/>
                <a:ea typeface="PT Sans" panose="020B0503020203020204" pitchFamily="34" charset="-52"/>
                <a:cs typeface="Arial" panose="020B0604020202020204" pitchFamily="34" charset="0"/>
              </a:rPr>
              <a:t>22 858</a:t>
            </a:r>
          </a:p>
        </p:txBody>
      </p:sp>
      <p:sp>
        <p:nvSpPr>
          <p:cNvPr id="69" name="TextBox 68"/>
          <p:cNvSpPr txBox="1"/>
          <p:nvPr/>
        </p:nvSpPr>
        <p:spPr>
          <a:xfrm>
            <a:off x="8033323" y="2335292"/>
            <a:ext cx="250440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 smtClean="0">
                <a:latin typeface="Arial" panose="020B0604020202020204" pitchFamily="34" charset="0"/>
                <a:ea typeface="PT Sans" panose="020B0503020203020204" pitchFamily="34" charset="-52"/>
                <a:cs typeface="Arial" panose="020B0604020202020204" pitchFamily="34" charset="0"/>
              </a:rPr>
              <a:t>с 1 января 2026 года, руб.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8476" y="3120517"/>
            <a:ext cx="749546" cy="74954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51955" y="4370142"/>
            <a:ext cx="764817" cy="764817"/>
          </a:xfrm>
          <a:prstGeom prst="rect">
            <a:avLst/>
          </a:prstGeom>
        </p:spPr>
      </p:pic>
      <p:sp>
        <p:nvSpPr>
          <p:cNvPr id="74" name="Прямоугольник 73"/>
          <p:cNvSpPr/>
          <p:nvPr/>
        </p:nvSpPr>
        <p:spPr>
          <a:xfrm>
            <a:off x="7746902" y="2669639"/>
            <a:ext cx="2682201" cy="276148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7" name="TextBox 76"/>
          <p:cNvSpPr txBox="1"/>
          <p:nvPr/>
        </p:nvSpPr>
        <p:spPr>
          <a:xfrm>
            <a:off x="8003235" y="2924276"/>
            <a:ext cx="224749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26858B"/>
                </a:solidFill>
                <a:latin typeface="Arial" panose="020B0604020202020204" pitchFamily="34" charset="0"/>
                <a:ea typeface="PT Sans" panose="020B0503020203020204" pitchFamily="34" charset="-52"/>
                <a:cs typeface="Arial" panose="020B0604020202020204" pitchFamily="34" charset="0"/>
              </a:rPr>
              <a:t>27 780</a:t>
            </a:r>
          </a:p>
        </p:txBody>
      </p:sp>
      <p:sp>
        <p:nvSpPr>
          <p:cNvPr id="82" name="TextBox 81"/>
          <p:cNvSpPr txBox="1"/>
          <p:nvPr/>
        </p:nvSpPr>
        <p:spPr>
          <a:xfrm>
            <a:off x="7386357" y="4211206"/>
            <a:ext cx="348124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26858B"/>
                </a:solidFill>
                <a:latin typeface="Arial" panose="020B0604020202020204" pitchFamily="34" charset="0"/>
                <a:ea typeface="PT Sans" panose="020B0503020203020204" pitchFamily="34" charset="-52"/>
                <a:cs typeface="Arial" panose="020B0604020202020204" pitchFamily="34" charset="0"/>
              </a:rPr>
              <a:t>27 650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0" y="6150569"/>
            <a:ext cx="389117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ea typeface="PT Sans" panose="020B0503020203020204" pitchFamily="34" charset="-52"/>
                <a:cs typeface="Arial" panose="020B0604020202020204" pitchFamily="34" charset="0"/>
              </a:rPr>
              <a:t>Казань/</a:t>
            </a:r>
            <a:r>
              <a:rPr lang="en-US" sz="1200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ea typeface="PT Sans" panose="020B0503020203020204" pitchFamily="34" charset="-52"/>
                <a:cs typeface="Arial" panose="020B0604020202020204" pitchFamily="34" charset="0"/>
              </a:rPr>
              <a:t>18 </a:t>
            </a:r>
            <a:r>
              <a:rPr lang="ru-RU" sz="1200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ea typeface="PT Sans" panose="020B0503020203020204" pitchFamily="34" charset="-52"/>
                <a:cs typeface="Arial" panose="020B0604020202020204" pitchFamily="34" charset="0"/>
              </a:rPr>
              <a:t>декабря 2025 года </a:t>
            </a:r>
            <a:r>
              <a:rPr lang="en-US" sz="1200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ea typeface="PT Sans" panose="020B0503020203020204" pitchFamily="34" charset="-52"/>
                <a:cs typeface="Arial" panose="020B0604020202020204" pitchFamily="34" charset="0"/>
              </a:rPr>
              <a:t>#</a:t>
            </a:r>
            <a:r>
              <a:rPr lang="en-US" sz="1200" dirty="0" err="1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ea typeface="PT Sans" panose="020B0503020203020204" pitchFamily="34" charset="-52"/>
                <a:cs typeface="Arial" panose="020B0604020202020204" pitchFamily="34" charset="0"/>
              </a:rPr>
              <a:t>edunionru</a:t>
            </a:r>
            <a:endParaRPr lang="ru-RU" sz="1200" dirty="0" smtClean="0">
              <a:solidFill>
                <a:schemeClr val="bg1">
                  <a:lumMod val="65000"/>
                </a:schemeClr>
              </a:solidFill>
              <a:latin typeface="Arial" panose="020B0604020202020204" pitchFamily="34" charset="0"/>
              <a:ea typeface="PT Sans" panose="020B0503020203020204" pitchFamily="34" charset="-52"/>
              <a:cs typeface="Arial" panose="020B0604020202020204" pitchFamily="34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3496022" y="3416756"/>
            <a:ext cx="151588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latin typeface="Arial" panose="020B0604020202020204" pitchFamily="34" charset="0"/>
                <a:ea typeface="PT Sans" panose="020B0503020203020204" pitchFamily="34" charset="-52"/>
                <a:cs typeface="Arial" panose="020B0604020202020204" pitchFamily="34" charset="0"/>
              </a:rPr>
              <a:t>учитель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8515111" y="3416756"/>
            <a:ext cx="151588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latin typeface="Arial" panose="020B0604020202020204" pitchFamily="34" charset="0"/>
                <a:ea typeface="PT Sans" panose="020B0503020203020204" pitchFamily="34" charset="-52"/>
                <a:cs typeface="Arial" panose="020B0604020202020204" pitchFamily="34" charset="0"/>
              </a:rPr>
              <a:t>учитель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2897464" y="4708060"/>
            <a:ext cx="227156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latin typeface="Arial" panose="020B0604020202020204" pitchFamily="34" charset="0"/>
                <a:ea typeface="PT Sans" panose="020B0503020203020204" pitchFamily="34" charset="-52"/>
                <a:cs typeface="Arial" panose="020B0604020202020204" pitchFamily="34" charset="0"/>
              </a:rPr>
              <a:t>воспитатель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7859190" y="4686025"/>
            <a:ext cx="227156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latin typeface="Arial" panose="020B0604020202020204" pitchFamily="34" charset="0"/>
                <a:ea typeface="PT Sans" panose="020B0503020203020204" pitchFamily="34" charset="-52"/>
                <a:cs typeface="Arial" panose="020B0604020202020204" pitchFamily="34" charset="0"/>
              </a:rPr>
              <a:t>воспитатель</a:t>
            </a:r>
          </a:p>
        </p:txBody>
      </p:sp>
    </p:spTree>
    <p:extLst>
      <p:ext uri="{BB962C8B-B14F-4D97-AF65-F5344CB8AC3E}">
        <p14:creationId xmlns:p14="http://schemas.microsoft.com/office/powerpoint/2010/main" val="376434560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0" y="2574618"/>
            <a:ext cx="12192000" cy="276148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BF5E2BA2-8B62-440C-B09A-4F509964DDD1}"/>
              </a:ext>
            </a:extLst>
          </p:cNvPr>
          <p:cNvSpPr/>
          <p:nvPr/>
        </p:nvSpPr>
        <p:spPr>
          <a:xfrm>
            <a:off x="4052136" y="5941511"/>
            <a:ext cx="6049818" cy="51362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bg1"/>
              </a:solidFill>
            </a:endParaRP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6EA77FED-A958-4CBE-8A98-A0D783B4825C}"/>
              </a:ext>
            </a:extLst>
          </p:cNvPr>
          <p:cNvSpPr/>
          <p:nvPr/>
        </p:nvSpPr>
        <p:spPr>
          <a:xfrm>
            <a:off x="4324397" y="5941511"/>
            <a:ext cx="5949549" cy="48976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8" name="Рисунок 37">
            <a:extLst>
              <a:ext uri="{FF2B5EF4-FFF2-40B4-BE49-F238E27FC236}">
                <a16:creationId xmlns:a16="http://schemas.microsoft.com/office/drawing/2014/main" id="{7588666C-00FA-435D-8836-588498740A1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 flipV="1">
            <a:off x="-189242" y="5924142"/>
            <a:ext cx="12372006" cy="938865"/>
          </a:xfrm>
          <a:prstGeom prst="rect">
            <a:avLst/>
          </a:prstGeom>
        </p:spPr>
      </p:pic>
      <p:pic>
        <p:nvPicPr>
          <p:cNvPr id="40" name="Рисунок 39">
            <a:extLst>
              <a:ext uri="{FF2B5EF4-FFF2-40B4-BE49-F238E27FC236}">
                <a16:creationId xmlns:a16="http://schemas.microsoft.com/office/drawing/2014/main" id="{54A9CB8D-68B6-46F7-B5B8-454D2EB4E64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-222799" y="-5361"/>
            <a:ext cx="12372007" cy="938865"/>
          </a:xfrm>
          <a:prstGeom prst="rect">
            <a:avLst/>
          </a:prstGeom>
        </p:spPr>
      </p:pic>
      <p:sp>
        <p:nvSpPr>
          <p:cNvPr id="26" name="Прямоугольник 25">
            <a:extLst>
              <a:ext uri="{FF2B5EF4-FFF2-40B4-BE49-F238E27FC236}">
                <a16:creationId xmlns:a16="http://schemas.microsoft.com/office/drawing/2014/main" id="{33F730C8-65B1-40CD-B72B-B228A02825A5}"/>
              </a:ext>
            </a:extLst>
          </p:cNvPr>
          <p:cNvSpPr/>
          <p:nvPr/>
        </p:nvSpPr>
        <p:spPr>
          <a:xfrm>
            <a:off x="360905" y="1044492"/>
            <a:ext cx="121920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26858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СРЕДНЯЯ 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ЗАРАБОТНАЯ ПЛАТА 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6456905" y="3107707"/>
            <a:ext cx="531851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latin typeface="Arial" panose="020B0604020202020204" pitchFamily="34" charset="0"/>
                <a:ea typeface="PT Sans" panose="020B0503020203020204" pitchFamily="34" charset="-52"/>
                <a:cs typeface="Arial" panose="020B0604020202020204" pitchFamily="34" charset="0"/>
              </a:rPr>
              <a:t>В РЕСПУБЛИКЕ ТАТАРСТАН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6456905" y="4102667"/>
            <a:ext cx="464789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>
                <a:latin typeface="Arial" panose="020B0604020202020204" pitchFamily="34" charset="0"/>
                <a:ea typeface="PT Sans" panose="020B0503020203020204" pitchFamily="34" charset="-52"/>
                <a:cs typeface="Arial" panose="020B0604020202020204" pitchFamily="34" charset="0"/>
              </a:rPr>
              <a:t>В</a:t>
            </a:r>
            <a:r>
              <a:rPr lang="ru-RU" sz="2800" dirty="0" smtClean="0">
                <a:latin typeface="Arial" panose="020B0604020202020204" pitchFamily="34" charset="0"/>
                <a:ea typeface="PT Sans" panose="020B0503020203020204" pitchFamily="34" charset="-52"/>
                <a:cs typeface="Arial" panose="020B0604020202020204" pitchFamily="34" charset="0"/>
              </a:rPr>
              <a:t> ОБРАЗОВАНИИ</a:t>
            </a:r>
          </a:p>
        </p:txBody>
      </p:sp>
      <p:graphicFrame>
        <p:nvGraphicFramePr>
          <p:cNvPr id="30" name="Объект 2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49765734"/>
              </p:ext>
            </p:extLst>
          </p:nvPr>
        </p:nvGraphicFramePr>
        <p:xfrm>
          <a:off x="1817625" y="2991319"/>
          <a:ext cx="1090796" cy="70427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68" name="CorelDRAW" r:id="rId4" imgW="4054250" imgH="2618445" progId="CorelDraw.Graphic.19">
                  <p:embed/>
                </p:oleObj>
              </mc:Choice>
              <mc:Fallback>
                <p:oleObj name="CorelDRAW" r:id="rId4" imgW="4054250" imgH="2618445" progId="CorelDraw.Graphic.19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817625" y="2991319"/>
                        <a:ext cx="1090796" cy="70427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1" name="Объект 3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44951323"/>
              </p:ext>
            </p:extLst>
          </p:nvPr>
        </p:nvGraphicFramePr>
        <p:xfrm>
          <a:off x="1794270" y="4073486"/>
          <a:ext cx="1090796" cy="70427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69" name="CorelDRAW" r:id="rId6" imgW="4054250" imgH="2618445" progId="CorelDraw.Graphic.19">
                  <p:embed/>
                </p:oleObj>
              </mc:Choice>
              <mc:Fallback>
                <p:oleObj name="CorelDRAW" r:id="rId6" imgW="4054250" imgH="2618445" progId="CorelDraw.Graphic.19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794270" y="4073486"/>
                        <a:ext cx="1090796" cy="70427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2" name="TextBox 31"/>
          <p:cNvSpPr txBox="1"/>
          <p:nvPr/>
        </p:nvSpPr>
        <p:spPr>
          <a:xfrm>
            <a:off x="3004942" y="2881792"/>
            <a:ext cx="247802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b="1" dirty="0" smtClean="0">
                <a:solidFill>
                  <a:srgbClr val="C00000"/>
                </a:solidFill>
                <a:latin typeface="Arial" panose="020B0604020202020204" pitchFamily="34" charset="0"/>
                <a:ea typeface="PT Sans" panose="020B0503020203020204" pitchFamily="34" charset="-52"/>
                <a:cs typeface="Arial" panose="020B0604020202020204" pitchFamily="34" charset="0"/>
              </a:rPr>
              <a:t>84 886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3004941" y="3931499"/>
            <a:ext cx="247802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b="1" dirty="0" smtClean="0">
                <a:solidFill>
                  <a:srgbClr val="C00000"/>
                </a:solidFill>
                <a:latin typeface="Arial" panose="020B0604020202020204" pitchFamily="34" charset="0"/>
                <a:ea typeface="PT Sans" panose="020B0503020203020204" pitchFamily="34" charset="-52"/>
                <a:cs typeface="Arial" panose="020B0604020202020204" pitchFamily="34" charset="0"/>
              </a:rPr>
              <a:t>63 397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517924" y="2242980"/>
            <a:ext cx="338148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 smtClean="0">
                <a:latin typeface="Arial" panose="020B0604020202020204" pitchFamily="34" charset="0"/>
                <a:ea typeface="PT Sans" panose="020B0503020203020204" pitchFamily="34" charset="-52"/>
                <a:cs typeface="Arial" panose="020B0604020202020204" pitchFamily="34" charset="0"/>
              </a:rPr>
              <a:t>Данные на 1 сентября 2025 года, руб.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0" y="6150569"/>
            <a:ext cx="389117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ea typeface="PT Sans" panose="020B0503020203020204" pitchFamily="34" charset="-52"/>
                <a:cs typeface="Arial" panose="020B0604020202020204" pitchFamily="34" charset="0"/>
              </a:rPr>
              <a:t>Казань/</a:t>
            </a:r>
            <a:r>
              <a:rPr lang="en-US" sz="1200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ea typeface="PT Sans" panose="020B0503020203020204" pitchFamily="34" charset="-52"/>
                <a:cs typeface="Arial" panose="020B0604020202020204" pitchFamily="34" charset="0"/>
              </a:rPr>
              <a:t>18 </a:t>
            </a:r>
            <a:r>
              <a:rPr lang="ru-RU" sz="1200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ea typeface="PT Sans" panose="020B0503020203020204" pitchFamily="34" charset="-52"/>
                <a:cs typeface="Arial" panose="020B0604020202020204" pitchFamily="34" charset="0"/>
              </a:rPr>
              <a:t>декабря 2025 года </a:t>
            </a:r>
            <a:r>
              <a:rPr lang="en-US" sz="1200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ea typeface="PT Sans" panose="020B0503020203020204" pitchFamily="34" charset="-52"/>
                <a:cs typeface="Arial" panose="020B0604020202020204" pitchFamily="34" charset="0"/>
              </a:rPr>
              <a:t>#</a:t>
            </a:r>
            <a:r>
              <a:rPr lang="en-US" sz="1200" dirty="0" err="1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ea typeface="PT Sans" panose="020B0503020203020204" pitchFamily="34" charset="-52"/>
                <a:cs typeface="Arial" panose="020B0604020202020204" pitchFamily="34" charset="0"/>
              </a:rPr>
              <a:t>edunionru</a:t>
            </a:r>
            <a:endParaRPr lang="ru-RU" sz="1200" dirty="0" smtClean="0">
              <a:solidFill>
                <a:schemeClr val="bg1">
                  <a:lumMod val="65000"/>
                </a:schemeClr>
              </a:solidFill>
              <a:latin typeface="Arial" panose="020B0604020202020204" pitchFamily="34" charset="0"/>
              <a:ea typeface="PT Sans" panose="020B0503020203020204" pitchFamily="34" charset="-52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6171785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5" name="Объект 2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96877403"/>
              </p:ext>
            </p:extLst>
          </p:nvPr>
        </p:nvGraphicFramePr>
        <p:xfrm>
          <a:off x="544179" y="2576882"/>
          <a:ext cx="5352698" cy="345210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28" name="CorelDRAW" r:id="rId3" imgW="6352711" imgH="4097245" progId="CorelDraw.Graphic.19">
                  <p:embed/>
                </p:oleObj>
              </mc:Choice>
              <mc:Fallback>
                <p:oleObj name="CorelDRAW" r:id="rId3" imgW="6352711" imgH="4097245" progId="CorelDraw.Graphic.19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544179" y="2576882"/>
                        <a:ext cx="5352698" cy="345210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BF5E2BA2-8B62-440C-B09A-4F509964DDD1}"/>
              </a:ext>
            </a:extLst>
          </p:cNvPr>
          <p:cNvSpPr/>
          <p:nvPr/>
        </p:nvSpPr>
        <p:spPr>
          <a:xfrm>
            <a:off x="4052136" y="5941511"/>
            <a:ext cx="6049818" cy="51362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bg1"/>
              </a:solidFill>
            </a:endParaRP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6EA77FED-A958-4CBE-8A98-A0D783B4825C}"/>
              </a:ext>
            </a:extLst>
          </p:cNvPr>
          <p:cNvSpPr/>
          <p:nvPr/>
        </p:nvSpPr>
        <p:spPr>
          <a:xfrm>
            <a:off x="4324397" y="5941511"/>
            <a:ext cx="5949549" cy="48976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8" name="Рисунок 37">
            <a:extLst>
              <a:ext uri="{FF2B5EF4-FFF2-40B4-BE49-F238E27FC236}">
                <a16:creationId xmlns:a16="http://schemas.microsoft.com/office/drawing/2014/main" id="{7588666C-00FA-435D-8836-588498740A1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flipH="1" flipV="1">
            <a:off x="-180006" y="5921165"/>
            <a:ext cx="12372006" cy="938865"/>
          </a:xfrm>
          <a:prstGeom prst="rect">
            <a:avLst/>
          </a:prstGeom>
        </p:spPr>
      </p:pic>
      <p:pic>
        <p:nvPicPr>
          <p:cNvPr id="40" name="Рисунок 39">
            <a:extLst>
              <a:ext uri="{FF2B5EF4-FFF2-40B4-BE49-F238E27FC236}">
                <a16:creationId xmlns:a16="http://schemas.microsoft.com/office/drawing/2014/main" id="{54A9CB8D-68B6-46F7-B5B8-454D2EB4E64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flipH="1">
            <a:off x="-222799" y="-5361"/>
            <a:ext cx="12372007" cy="938865"/>
          </a:xfrm>
          <a:prstGeom prst="rect">
            <a:avLst/>
          </a:prstGeom>
        </p:spPr>
      </p:pic>
      <p:sp>
        <p:nvSpPr>
          <p:cNvPr id="26" name="Прямоугольник 25">
            <a:extLst>
              <a:ext uri="{FF2B5EF4-FFF2-40B4-BE49-F238E27FC236}">
                <a16:creationId xmlns:a16="http://schemas.microsoft.com/office/drawing/2014/main" id="{33F730C8-65B1-40CD-B72B-B228A02825A5}"/>
              </a:ext>
            </a:extLst>
          </p:cNvPr>
          <p:cNvSpPr/>
          <p:nvPr/>
        </p:nvSpPr>
        <p:spPr>
          <a:xfrm>
            <a:off x="189470" y="871464"/>
            <a:ext cx="121920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26858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СРЕДНЯЯ 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ЗАРАБОТНАЯ ПЛАТА В ОБРАЗОВАНИИ </a:t>
            </a:r>
          </a:p>
          <a:p>
            <a:pPr algn="ctr"/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ПРИВОЛЖСКОГО ФЕДЕРАЛЬНОГО ОКРУГА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6354708" y="2965621"/>
            <a:ext cx="4085005" cy="6247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AutoShape 4"/>
          <p:cNvSpPr/>
          <p:nvPr/>
        </p:nvSpPr>
        <p:spPr>
          <a:xfrm>
            <a:off x="6285470" y="2965621"/>
            <a:ext cx="128570" cy="624739"/>
          </a:xfrm>
          <a:prstGeom prst="rect">
            <a:avLst/>
          </a:prstGeom>
          <a:solidFill>
            <a:srgbClr val="C00000"/>
          </a:solidFill>
        </p:spPr>
      </p:sp>
      <p:sp>
        <p:nvSpPr>
          <p:cNvPr id="18" name="Прямоугольник 17"/>
          <p:cNvSpPr/>
          <p:nvPr/>
        </p:nvSpPr>
        <p:spPr>
          <a:xfrm>
            <a:off x="6354708" y="3678194"/>
            <a:ext cx="4085005" cy="6247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AutoShape 4"/>
          <p:cNvSpPr/>
          <p:nvPr/>
        </p:nvSpPr>
        <p:spPr>
          <a:xfrm>
            <a:off x="6285470" y="3678194"/>
            <a:ext cx="128570" cy="624739"/>
          </a:xfrm>
          <a:prstGeom prst="rect">
            <a:avLst/>
          </a:prstGeom>
          <a:solidFill>
            <a:srgbClr val="00973F"/>
          </a:solidFill>
        </p:spPr>
      </p:sp>
      <p:sp>
        <p:nvSpPr>
          <p:cNvPr id="20" name="Прямоугольник 19"/>
          <p:cNvSpPr/>
          <p:nvPr/>
        </p:nvSpPr>
        <p:spPr>
          <a:xfrm>
            <a:off x="6354708" y="4390767"/>
            <a:ext cx="4085005" cy="6247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AutoShape 4"/>
          <p:cNvSpPr/>
          <p:nvPr/>
        </p:nvSpPr>
        <p:spPr>
          <a:xfrm>
            <a:off x="6285470" y="4390767"/>
            <a:ext cx="128570" cy="624739"/>
          </a:xfrm>
          <a:prstGeom prst="rect">
            <a:avLst/>
          </a:prstGeom>
          <a:solidFill>
            <a:srgbClr val="00973F"/>
          </a:solidFill>
        </p:spPr>
      </p:sp>
      <p:sp>
        <p:nvSpPr>
          <p:cNvPr id="22" name="Прямоугольник 21"/>
          <p:cNvSpPr/>
          <p:nvPr/>
        </p:nvSpPr>
        <p:spPr>
          <a:xfrm>
            <a:off x="6354708" y="5103340"/>
            <a:ext cx="4085005" cy="6247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AutoShape 4"/>
          <p:cNvSpPr/>
          <p:nvPr/>
        </p:nvSpPr>
        <p:spPr>
          <a:xfrm>
            <a:off x="6285470" y="5103340"/>
            <a:ext cx="128570" cy="624739"/>
          </a:xfrm>
          <a:prstGeom prst="rect">
            <a:avLst/>
          </a:prstGeom>
          <a:solidFill>
            <a:srgbClr val="00973F"/>
          </a:solidFill>
        </p:spPr>
      </p:sp>
      <p:sp>
        <p:nvSpPr>
          <p:cNvPr id="24" name="TextBox 23"/>
          <p:cNvSpPr txBox="1"/>
          <p:nvPr/>
        </p:nvSpPr>
        <p:spPr>
          <a:xfrm>
            <a:off x="3936019" y="2847197"/>
            <a:ext cx="215174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b="1" dirty="0" smtClean="0">
                <a:solidFill>
                  <a:srgbClr val="C00000"/>
                </a:solidFill>
                <a:latin typeface="Arial" panose="020B0604020202020204" pitchFamily="34" charset="0"/>
                <a:ea typeface="PT Sans" panose="020B0503020203020204" pitchFamily="34" charset="-52"/>
                <a:cs typeface="Arial" panose="020B0604020202020204" pitchFamily="34" charset="0"/>
              </a:rPr>
              <a:t>63 397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611748" y="2987827"/>
            <a:ext cx="464789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latin typeface="Arial" panose="020B0604020202020204" pitchFamily="34" charset="0"/>
                <a:ea typeface="PT Sans" panose="020B0503020203020204" pitchFamily="34" charset="-52"/>
                <a:cs typeface="Arial" panose="020B0604020202020204" pitchFamily="34" charset="0"/>
              </a:rPr>
              <a:t>ТАТАРСТАН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6621062" y="3724261"/>
            <a:ext cx="464789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latin typeface="Arial" panose="020B0604020202020204" pitchFamily="34" charset="0"/>
                <a:ea typeface="PT Sans" panose="020B0503020203020204" pitchFamily="34" charset="-52"/>
                <a:cs typeface="Arial" panose="020B0604020202020204" pitchFamily="34" charset="0"/>
              </a:rPr>
              <a:t>БАШКОРТОСТАН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6611747" y="4413800"/>
            <a:ext cx="464789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latin typeface="Arial" panose="020B0604020202020204" pitchFamily="34" charset="0"/>
                <a:ea typeface="PT Sans" panose="020B0503020203020204" pitchFamily="34" charset="-52"/>
                <a:cs typeface="Arial" panose="020B0604020202020204" pitchFamily="34" charset="0"/>
              </a:rPr>
              <a:t>МОРДОВИЯ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6611746" y="5153140"/>
            <a:ext cx="464789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latin typeface="Arial" panose="020B0604020202020204" pitchFamily="34" charset="0"/>
                <a:ea typeface="PT Sans" panose="020B0503020203020204" pitchFamily="34" charset="-52"/>
                <a:cs typeface="Arial" panose="020B0604020202020204" pitchFamily="34" charset="0"/>
              </a:rPr>
              <a:t>МАРИЙ ЭЛ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3942190" y="3578322"/>
            <a:ext cx="215174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b="1" dirty="0" smtClean="0">
                <a:solidFill>
                  <a:srgbClr val="00973F"/>
                </a:solidFill>
                <a:latin typeface="Arial" panose="020B0604020202020204" pitchFamily="34" charset="0"/>
                <a:ea typeface="PT Sans" panose="020B0503020203020204" pitchFamily="34" charset="-52"/>
                <a:cs typeface="Arial" panose="020B0604020202020204" pitchFamily="34" charset="0"/>
              </a:rPr>
              <a:t>53 641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3968632" y="4302933"/>
            <a:ext cx="215174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b="1" dirty="0" smtClean="0">
                <a:solidFill>
                  <a:srgbClr val="00973F"/>
                </a:solidFill>
                <a:latin typeface="Arial" panose="020B0604020202020204" pitchFamily="34" charset="0"/>
                <a:ea typeface="PT Sans" panose="020B0503020203020204" pitchFamily="34" charset="-52"/>
                <a:cs typeface="Arial" panose="020B0604020202020204" pitchFamily="34" charset="0"/>
              </a:rPr>
              <a:t>45 421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3949663" y="4963236"/>
            <a:ext cx="215174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b="1" dirty="0" smtClean="0">
                <a:solidFill>
                  <a:srgbClr val="00973F"/>
                </a:solidFill>
                <a:latin typeface="Arial" panose="020B0604020202020204" pitchFamily="34" charset="0"/>
                <a:ea typeface="PT Sans" panose="020B0503020203020204" pitchFamily="34" charset="-52"/>
                <a:cs typeface="Arial" panose="020B0604020202020204" pitchFamily="34" charset="0"/>
              </a:rPr>
              <a:t>44 775</a:t>
            </a:r>
          </a:p>
        </p:txBody>
      </p:sp>
      <p:sp>
        <p:nvSpPr>
          <p:cNvPr id="44" name="TextBox 43"/>
          <p:cNvSpPr txBox="1"/>
          <p:nvPr/>
        </p:nvSpPr>
        <p:spPr>
          <a:xfrm rot="16200000">
            <a:off x="8730206" y="3706568"/>
            <a:ext cx="381442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>
                <a:latin typeface="Arial" panose="020B0604020202020204" pitchFamily="34" charset="0"/>
                <a:ea typeface="PT Sans" panose="020B0503020203020204" pitchFamily="34" charset="-52"/>
                <a:cs typeface="Arial" panose="020B0604020202020204" pitchFamily="34" charset="0"/>
              </a:rPr>
              <a:t>Данные на 1 сентября 2025 года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44843" y="6222070"/>
            <a:ext cx="389117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ea typeface="PT Sans" panose="020B0503020203020204" pitchFamily="34" charset="-52"/>
                <a:cs typeface="Arial" panose="020B0604020202020204" pitchFamily="34" charset="0"/>
              </a:rPr>
              <a:t>Казань/</a:t>
            </a:r>
            <a:r>
              <a:rPr lang="en-US" sz="1200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ea typeface="PT Sans" panose="020B0503020203020204" pitchFamily="34" charset="-52"/>
                <a:cs typeface="Arial" panose="020B0604020202020204" pitchFamily="34" charset="0"/>
              </a:rPr>
              <a:t>18 </a:t>
            </a:r>
            <a:r>
              <a:rPr lang="ru-RU" sz="1200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ea typeface="PT Sans" panose="020B0503020203020204" pitchFamily="34" charset="-52"/>
                <a:cs typeface="Arial" panose="020B0604020202020204" pitchFamily="34" charset="0"/>
              </a:rPr>
              <a:t>декабря 2025 года </a:t>
            </a:r>
            <a:r>
              <a:rPr lang="en-US" sz="1200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ea typeface="PT Sans" panose="020B0503020203020204" pitchFamily="34" charset="-52"/>
                <a:cs typeface="Arial" panose="020B0604020202020204" pitchFamily="34" charset="0"/>
              </a:rPr>
              <a:t>#</a:t>
            </a:r>
            <a:r>
              <a:rPr lang="en-US" sz="1200" dirty="0" err="1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ea typeface="PT Sans" panose="020B0503020203020204" pitchFamily="34" charset="-52"/>
                <a:cs typeface="Arial" panose="020B0604020202020204" pitchFamily="34" charset="0"/>
              </a:rPr>
              <a:t>edunionru</a:t>
            </a:r>
            <a:endParaRPr lang="ru-RU" sz="1200" dirty="0" smtClean="0">
              <a:solidFill>
                <a:schemeClr val="bg1">
                  <a:lumMod val="65000"/>
                </a:schemeClr>
              </a:solidFill>
              <a:latin typeface="Arial" panose="020B0604020202020204" pitchFamily="34" charset="0"/>
              <a:ea typeface="PT Sans" panose="020B0503020203020204" pitchFamily="34" charset="-52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5305400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351006" y="2546771"/>
            <a:ext cx="7710616" cy="83260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BF5E2BA2-8B62-440C-B09A-4F509964DDD1}"/>
              </a:ext>
            </a:extLst>
          </p:cNvPr>
          <p:cNvSpPr/>
          <p:nvPr/>
        </p:nvSpPr>
        <p:spPr>
          <a:xfrm>
            <a:off x="4052136" y="5941511"/>
            <a:ext cx="6049818" cy="51362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bg1"/>
              </a:solidFill>
            </a:endParaRPr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33F730C8-65B1-40CD-B72B-B228A02825A5}"/>
              </a:ext>
            </a:extLst>
          </p:cNvPr>
          <p:cNvSpPr/>
          <p:nvPr/>
        </p:nvSpPr>
        <p:spPr>
          <a:xfrm>
            <a:off x="-9236" y="848936"/>
            <a:ext cx="121920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ОКЛАДЫ </a:t>
            </a:r>
            <a:r>
              <a:rPr lang="ru-RU" sz="2800" b="1" dirty="0" smtClean="0">
                <a:solidFill>
                  <a:srgbClr val="26858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УЧЕБНО-ВСПОМОГАТЕЛЬНОГО 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ПЕРСОНАЛА</a:t>
            </a:r>
          </a:p>
          <a:p>
            <a:pPr algn="ctr"/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СТАНУТ НИЖЕ МРОТ 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6EA77FED-A958-4CBE-8A98-A0D783B4825C}"/>
              </a:ext>
            </a:extLst>
          </p:cNvPr>
          <p:cNvSpPr/>
          <p:nvPr/>
        </p:nvSpPr>
        <p:spPr>
          <a:xfrm>
            <a:off x="4324397" y="5941511"/>
            <a:ext cx="5949549" cy="48976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8" name="Рисунок 37">
            <a:extLst>
              <a:ext uri="{FF2B5EF4-FFF2-40B4-BE49-F238E27FC236}">
                <a16:creationId xmlns:a16="http://schemas.microsoft.com/office/drawing/2014/main" id="{7588666C-00FA-435D-8836-588498740A1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 flipV="1">
            <a:off x="-189242" y="5924142"/>
            <a:ext cx="12372006" cy="938865"/>
          </a:xfrm>
          <a:prstGeom prst="rect">
            <a:avLst/>
          </a:prstGeom>
        </p:spPr>
      </p:pic>
      <p:pic>
        <p:nvPicPr>
          <p:cNvPr id="40" name="Рисунок 39">
            <a:extLst>
              <a:ext uri="{FF2B5EF4-FFF2-40B4-BE49-F238E27FC236}">
                <a16:creationId xmlns:a16="http://schemas.microsoft.com/office/drawing/2014/main" id="{54A9CB8D-68B6-46F7-B5B8-454D2EB4E64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-222799" y="-5361"/>
            <a:ext cx="12372007" cy="938865"/>
          </a:xfrm>
          <a:prstGeom prst="rect">
            <a:avLst/>
          </a:prstGeom>
        </p:spPr>
      </p:pic>
      <p:sp>
        <p:nvSpPr>
          <p:cNvPr id="23" name="AutoShape 4"/>
          <p:cNvSpPr/>
          <p:nvPr/>
        </p:nvSpPr>
        <p:spPr>
          <a:xfrm>
            <a:off x="1353187" y="2533644"/>
            <a:ext cx="97381" cy="832603"/>
          </a:xfrm>
          <a:prstGeom prst="rect">
            <a:avLst/>
          </a:prstGeom>
          <a:solidFill>
            <a:srgbClr val="159741"/>
          </a:solidFill>
        </p:spPr>
      </p:sp>
      <p:sp>
        <p:nvSpPr>
          <p:cNvPr id="27" name="TextBox 26"/>
          <p:cNvSpPr txBox="1"/>
          <p:nvPr/>
        </p:nvSpPr>
        <p:spPr>
          <a:xfrm>
            <a:off x="1476401" y="2609130"/>
            <a:ext cx="224749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26858B"/>
                </a:solidFill>
                <a:latin typeface="Arial" panose="020B0604020202020204" pitchFamily="34" charset="0"/>
                <a:ea typeface="PT Sans" panose="020B0503020203020204" pitchFamily="34" charset="-52"/>
                <a:cs typeface="Arial" panose="020B0604020202020204" pitchFamily="34" charset="0"/>
              </a:rPr>
              <a:t>26 090</a:t>
            </a:r>
          </a:p>
        </p:txBody>
      </p:sp>
      <p:sp>
        <p:nvSpPr>
          <p:cNvPr id="69" name="TextBox 68"/>
          <p:cNvSpPr txBox="1"/>
          <p:nvPr/>
        </p:nvSpPr>
        <p:spPr>
          <a:xfrm>
            <a:off x="1219487" y="2125498"/>
            <a:ext cx="250440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 smtClean="0">
                <a:latin typeface="Arial" panose="020B0604020202020204" pitchFamily="34" charset="0"/>
                <a:ea typeface="PT Sans" panose="020B0503020203020204" pitchFamily="34" charset="-52"/>
                <a:cs typeface="Arial" panose="020B0604020202020204" pitchFamily="34" charset="0"/>
              </a:rPr>
              <a:t>с 1 января 2026 года, руб.</a:t>
            </a:r>
          </a:p>
        </p:txBody>
      </p:sp>
      <p:sp>
        <p:nvSpPr>
          <p:cNvPr id="22" name="Прямоугольник 21"/>
          <p:cNvSpPr/>
          <p:nvPr/>
        </p:nvSpPr>
        <p:spPr>
          <a:xfrm>
            <a:off x="1433838" y="3466616"/>
            <a:ext cx="7627784" cy="83260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AutoShape 4"/>
          <p:cNvSpPr/>
          <p:nvPr/>
        </p:nvSpPr>
        <p:spPr>
          <a:xfrm>
            <a:off x="1351006" y="3466616"/>
            <a:ext cx="93156" cy="832603"/>
          </a:xfrm>
          <a:prstGeom prst="rect">
            <a:avLst/>
          </a:prstGeom>
          <a:solidFill>
            <a:srgbClr val="C00000"/>
          </a:solidFill>
        </p:spPr>
      </p:sp>
      <p:sp>
        <p:nvSpPr>
          <p:cNvPr id="26" name="TextBox 25"/>
          <p:cNvSpPr txBox="1"/>
          <p:nvPr/>
        </p:nvSpPr>
        <p:spPr>
          <a:xfrm>
            <a:off x="1469995" y="3542102"/>
            <a:ext cx="224749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26858B"/>
                </a:solidFill>
                <a:latin typeface="Arial" panose="020B0604020202020204" pitchFamily="34" charset="0"/>
                <a:ea typeface="PT Sans" panose="020B0503020203020204" pitchFamily="34" charset="-52"/>
                <a:cs typeface="Arial" panose="020B0604020202020204" pitchFamily="34" charset="0"/>
              </a:rPr>
              <a:t>25 650</a:t>
            </a:r>
          </a:p>
        </p:txBody>
      </p:sp>
      <p:sp>
        <p:nvSpPr>
          <p:cNvPr id="30" name="Прямоугольник 29"/>
          <p:cNvSpPr/>
          <p:nvPr/>
        </p:nvSpPr>
        <p:spPr>
          <a:xfrm>
            <a:off x="1427498" y="4363470"/>
            <a:ext cx="7634123" cy="83260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AutoShape 4"/>
          <p:cNvSpPr/>
          <p:nvPr/>
        </p:nvSpPr>
        <p:spPr>
          <a:xfrm>
            <a:off x="1353187" y="4363470"/>
            <a:ext cx="84636" cy="832603"/>
          </a:xfrm>
          <a:prstGeom prst="rect">
            <a:avLst/>
          </a:prstGeom>
          <a:solidFill>
            <a:srgbClr val="14548F"/>
          </a:solidFill>
        </p:spPr>
      </p:sp>
      <p:sp>
        <p:nvSpPr>
          <p:cNvPr id="32" name="TextBox 31"/>
          <p:cNvSpPr txBox="1"/>
          <p:nvPr/>
        </p:nvSpPr>
        <p:spPr>
          <a:xfrm>
            <a:off x="1463656" y="4438956"/>
            <a:ext cx="224749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26858B"/>
                </a:solidFill>
                <a:latin typeface="Arial" panose="020B0604020202020204" pitchFamily="34" charset="0"/>
                <a:ea typeface="PT Sans" panose="020B0503020203020204" pitchFamily="34" charset="-52"/>
                <a:cs typeface="Arial" panose="020B0604020202020204" pitchFamily="34" charset="0"/>
              </a:rPr>
              <a:t>25 960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3921121" y="2688335"/>
            <a:ext cx="464789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latin typeface="Arial" panose="020B0604020202020204" pitchFamily="34" charset="0"/>
                <a:ea typeface="PT Sans" panose="020B0503020203020204" pitchFamily="34" charset="-52"/>
                <a:cs typeface="Arial" panose="020B0604020202020204" pitchFamily="34" charset="0"/>
              </a:rPr>
              <a:t>МЛ.ВОСПИТАТЕЛЬ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3921120" y="3597741"/>
            <a:ext cx="464789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latin typeface="Arial" panose="020B0604020202020204" pitchFamily="34" charset="0"/>
                <a:ea typeface="PT Sans" panose="020B0503020203020204" pitchFamily="34" charset="-52"/>
                <a:cs typeface="Arial" panose="020B0604020202020204" pitchFamily="34" charset="0"/>
              </a:rPr>
              <a:t>СТОРОЖ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3921567" y="4504778"/>
            <a:ext cx="566727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latin typeface="Arial" panose="020B0604020202020204" pitchFamily="34" charset="0"/>
                <a:ea typeface="PT Sans" panose="020B0503020203020204" pitchFamily="34" charset="-52"/>
                <a:cs typeface="Arial" panose="020B0604020202020204" pitchFamily="34" charset="0"/>
              </a:rPr>
              <a:t>ПОМОЩНИК ВОСПИТАТЕЛЯ</a:t>
            </a:r>
          </a:p>
        </p:txBody>
      </p:sp>
      <p:graphicFrame>
        <p:nvGraphicFramePr>
          <p:cNvPr id="8" name="Объект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82469441"/>
              </p:ext>
            </p:extLst>
          </p:nvPr>
        </p:nvGraphicFramePr>
        <p:xfrm>
          <a:off x="9308873" y="2125498"/>
          <a:ext cx="1553211" cy="306941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306" name="CorelDRAW" r:id="rId4" imgW="2531888" imgH="5004468" progId="CorelDraw.Graphic.19">
                  <p:embed/>
                </p:oleObj>
              </mc:Choice>
              <mc:Fallback>
                <p:oleObj name="CorelDRAW" r:id="rId4" imgW="2531888" imgH="5004468" progId="CorelDraw.Graphic.19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9308873" y="2125498"/>
                        <a:ext cx="1553211" cy="306941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1" name="TextBox 20"/>
          <p:cNvSpPr txBox="1"/>
          <p:nvPr/>
        </p:nvSpPr>
        <p:spPr>
          <a:xfrm>
            <a:off x="2977877" y="5293909"/>
            <a:ext cx="877751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 smtClean="0">
                <a:latin typeface="Arial" panose="020B0604020202020204" pitchFamily="34" charset="0"/>
                <a:ea typeface="PT Sans" panose="020B0503020203020204" pitchFamily="34" charset="-52"/>
                <a:cs typeface="Arial" panose="020B0604020202020204" pitchFamily="34" charset="0"/>
              </a:rPr>
              <a:t>*МРОТ с 1 января 2026 года – 27 093 руб.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29944" y="6067982"/>
            <a:ext cx="389117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ea typeface="PT Sans" panose="020B0503020203020204" pitchFamily="34" charset="-52"/>
                <a:cs typeface="Arial" panose="020B0604020202020204" pitchFamily="34" charset="0"/>
              </a:rPr>
              <a:t>Казань/</a:t>
            </a:r>
            <a:r>
              <a:rPr lang="en-US" sz="1200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ea typeface="PT Sans" panose="020B0503020203020204" pitchFamily="34" charset="-52"/>
                <a:cs typeface="Arial" panose="020B0604020202020204" pitchFamily="34" charset="0"/>
              </a:rPr>
              <a:t>18 </a:t>
            </a:r>
            <a:r>
              <a:rPr lang="ru-RU" sz="1200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ea typeface="PT Sans" panose="020B0503020203020204" pitchFamily="34" charset="-52"/>
                <a:cs typeface="Arial" panose="020B0604020202020204" pitchFamily="34" charset="0"/>
              </a:rPr>
              <a:t>декабря 2025 года </a:t>
            </a:r>
            <a:r>
              <a:rPr lang="en-US" sz="1200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ea typeface="PT Sans" panose="020B0503020203020204" pitchFamily="34" charset="-52"/>
                <a:cs typeface="Arial" panose="020B0604020202020204" pitchFamily="34" charset="0"/>
              </a:rPr>
              <a:t>#</a:t>
            </a:r>
            <a:r>
              <a:rPr lang="en-US" sz="1200" dirty="0" err="1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ea typeface="PT Sans" panose="020B0503020203020204" pitchFamily="34" charset="-52"/>
                <a:cs typeface="Arial" panose="020B0604020202020204" pitchFamily="34" charset="0"/>
              </a:rPr>
              <a:t>edunionru</a:t>
            </a:r>
            <a:endParaRPr lang="ru-RU" sz="1200" dirty="0" smtClean="0">
              <a:solidFill>
                <a:schemeClr val="bg1">
                  <a:lumMod val="65000"/>
                </a:schemeClr>
              </a:solidFill>
              <a:latin typeface="Arial" panose="020B0604020202020204" pitchFamily="34" charset="0"/>
              <a:ea typeface="PT Sans" panose="020B0503020203020204" pitchFamily="34" charset="-52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698889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BF5E2BA2-8B62-440C-B09A-4F509964DDD1}"/>
              </a:ext>
            </a:extLst>
          </p:cNvPr>
          <p:cNvSpPr/>
          <p:nvPr/>
        </p:nvSpPr>
        <p:spPr>
          <a:xfrm>
            <a:off x="4052136" y="5941511"/>
            <a:ext cx="6049818" cy="51362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bg1"/>
              </a:solidFill>
            </a:endParaRP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6EA77FED-A958-4CBE-8A98-A0D783B4825C}"/>
              </a:ext>
            </a:extLst>
          </p:cNvPr>
          <p:cNvSpPr/>
          <p:nvPr/>
        </p:nvSpPr>
        <p:spPr>
          <a:xfrm>
            <a:off x="4324397" y="5941511"/>
            <a:ext cx="5949549" cy="48976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8" name="Рисунок 37">
            <a:extLst>
              <a:ext uri="{FF2B5EF4-FFF2-40B4-BE49-F238E27FC236}">
                <a16:creationId xmlns:a16="http://schemas.microsoft.com/office/drawing/2014/main" id="{7588666C-00FA-435D-8836-588498740A1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 flipV="1">
            <a:off x="-180006" y="5919135"/>
            <a:ext cx="12372006" cy="938865"/>
          </a:xfrm>
          <a:prstGeom prst="rect">
            <a:avLst/>
          </a:prstGeom>
        </p:spPr>
      </p:pic>
      <p:pic>
        <p:nvPicPr>
          <p:cNvPr id="40" name="Рисунок 39">
            <a:extLst>
              <a:ext uri="{FF2B5EF4-FFF2-40B4-BE49-F238E27FC236}">
                <a16:creationId xmlns:a16="http://schemas.microsoft.com/office/drawing/2014/main" id="{54A9CB8D-68B6-46F7-B5B8-454D2EB4E64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-222799" y="-5361"/>
            <a:ext cx="12372007" cy="938865"/>
          </a:xfrm>
          <a:prstGeom prst="rect">
            <a:avLst/>
          </a:prstGeom>
        </p:spPr>
      </p:pic>
      <p:sp>
        <p:nvSpPr>
          <p:cNvPr id="26" name="Прямоугольник 25">
            <a:extLst>
              <a:ext uri="{FF2B5EF4-FFF2-40B4-BE49-F238E27FC236}">
                <a16:creationId xmlns:a16="http://schemas.microsoft.com/office/drawing/2014/main" id="{33F730C8-65B1-40CD-B72B-B228A02825A5}"/>
              </a:ext>
            </a:extLst>
          </p:cNvPr>
          <p:cNvSpPr/>
          <p:nvPr/>
        </p:nvSpPr>
        <p:spPr>
          <a:xfrm>
            <a:off x="58883" y="925181"/>
            <a:ext cx="121920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РАЗВИВАЕТСЯ </a:t>
            </a:r>
            <a:r>
              <a:rPr lang="ru-RU" sz="2800" b="1" dirty="0" smtClean="0">
                <a:solidFill>
                  <a:srgbClr val="26858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СИСТЕМА МЕР ПОДДЕРЖКИ </a:t>
            </a:r>
          </a:p>
          <a:p>
            <a:pPr algn="ctr"/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РАБОТНИКОВ ОБРАЗОВАНИЯ</a:t>
            </a:r>
          </a:p>
        </p:txBody>
      </p:sp>
      <p:graphicFrame>
        <p:nvGraphicFramePr>
          <p:cNvPr id="29" name="Объект 2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02357731"/>
              </p:ext>
            </p:extLst>
          </p:nvPr>
        </p:nvGraphicFramePr>
        <p:xfrm>
          <a:off x="9493471" y="2712832"/>
          <a:ext cx="552992" cy="59769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554" name="CorelDRAW" r:id="rId4" imgW="2748816" imgH="2971644" progId="CorelDraw.Graphic.19">
                  <p:embed/>
                </p:oleObj>
              </mc:Choice>
              <mc:Fallback>
                <p:oleObj name="CorelDRAW" r:id="rId4" imgW="2748816" imgH="2971644" progId="CorelDraw.Graphic.19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9493471" y="2712832"/>
                        <a:ext cx="552992" cy="59769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1" name="TextBox 30"/>
          <p:cNvSpPr txBox="1"/>
          <p:nvPr/>
        </p:nvSpPr>
        <p:spPr>
          <a:xfrm>
            <a:off x="50645" y="3556030"/>
            <a:ext cx="443115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увеличена компенсация </a:t>
            </a:r>
          </a:p>
          <a:p>
            <a:pPr algn="ctr"/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за работу на ГИА </a:t>
            </a:r>
          </a:p>
          <a:p>
            <a:pPr algn="ctr"/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с 19 до 200 рублей в час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32" name="Объект 3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64703329"/>
              </p:ext>
            </p:extLst>
          </p:nvPr>
        </p:nvGraphicFramePr>
        <p:xfrm>
          <a:off x="5629721" y="2747665"/>
          <a:ext cx="650489" cy="64615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555" name="CorelDRAW" r:id="rId6" imgW="3100185" imgH="3079429" progId="CorelDraw.Graphic.19">
                  <p:embed/>
                </p:oleObj>
              </mc:Choice>
              <mc:Fallback>
                <p:oleObj name="CorelDRAW" r:id="rId6" imgW="3100185" imgH="3079429" progId="CorelDraw.Graphic.19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5629721" y="2747665"/>
                        <a:ext cx="650489" cy="64615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3" name="Объект 3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90330000"/>
              </p:ext>
            </p:extLst>
          </p:nvPr>
        </p:nvGraphicFramePr>
        <p:xfrm>
          <a:off x="1965293" y="2825194"/>
          <a:ext cx="601855" cy="48532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556" name="CorelDRAW" r:id="rId8" imgW="795405" imgH="641796" progId="CorelDraw.Graphic.19">
                  <p:embed/>
                </p:oleObj>
              </mc:Choice>
              <mc:Fallback>
                <p:oleObj name="CorelDRAW" r:id="rId8" imgW="795405" imgH="641796" progId="CorelDraw.Graphic.19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1965293" y="2825194"/>
                        <a:ext cx="601855" cy="48532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4" name="TextBox 33"/>
          <p:cNvSpPr txBox="1"/>
          <p:nvPr/>
        </p:nvSpPr>
        <p:spPr>
          <a:xfrm>
            <a:off x="3692137" y="3608262"/>
            <a:ext cx="443115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увеличена надбавка молодым педагогам до 10 000 рублей; </a:t>
            </a:r>
          </a:p>
          <a:p>
            <a:pPr algn="ctr"/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выросло количество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получателей </a:t>
            </a:r>
          </a:p>
          <a:p>
            <a:pPr algn="ctr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гранта «Наш новый учитель»</a:t>
            </a:r>
          </a:p>
          <a:p>
            <a:pPr algn="ctr"/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с 200 до 500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7554391" y="3608261"/>
            <a:ext cx="443115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решается вопрос </a:t>
            </a:r>
          </a:p>
          <a:p>
            <a:pPr algn="ctr"/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о выделении жилищных</a:t>
            </a:r>
          </a:p>
          <a:p>
            <a:pPr algn="ctr"/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сертификатов педагогам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20632" y="5941511"/>
            <a:ext cx="389117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ea typeface="PT Sans" panose="020B0503020203020204" pitchFamily="34" charset="-52"/>
                <a:cs typeface="Arial" panose="020B0604020202020204" pitchFamily="34" charset="0"/>
              </a:rPr>
              <a:t>Казань/</a:t>
            </a:r>
            <a:r>
              <a:rPr lang="en-US" sz="1200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ea typeface="PT Sans" panose="020B0503020203020204" pitchFamily="34" charset="-52"/>
                <a:cs typeface="Arial" panose="020B0604020202020204" pitchFamily="34" charset="0"/>
              </a:rPr>
              <a:t>18 </a:t>
            </a:r>
            <a:r>
              <a:rPr lang="ru-RU" sz="1200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ea typeface="PT Sans" panose="020B0503020203020204" pitchFamily="34" charset="-52"/>
                <a:cs typeface="Arial" panose="020B0604020202020204" pitchFamily="34" charset="0"/>
              </a:rPr>
              <a:t>декабря 2025 года </a:t>
            </a:r>
            <a:r>
              <a:rPr lang="en-US" sz="1200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ea typeface="PT Sans" panose="020B0503020203020204" pitchFamily="34" charset="-52"/>
                <a:cs typeface="Arial" panose="020B0604020202020204" pitchFamily="34" charset="0"/>
              </a:rPr>
              <a:t>#</a:t>
            </a:r>
            <a:r>
              <a:rPr lang="en-US" sz="1200" dirty="0" err="1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ea typeface="PT Sans" panose="020B0503020203020204" pitchFamily="34" charset="-52"/>
                <a:cs typeface="Arial" panose="020B0604020202020204" pitchFamily="34" charset="0"/>
              </a:rPr>
              <a:t>edunionru</a:t>
            </a:r>
            <a:endParaRPr lang="ru-RU" sz="1200" dirty="0" smtClean="0">
              <a:solidFill>
                <a:schemeClr val="bg1">
                  <a:lumMod val="65000"/>
                </a:schemeClr>
              </a:solidFill>
              <a:latin typeface="Arial" panose="020B0604020202020204" pitchFamily="34" charset="0"/>
              <a:ea typeface="PT Sans" panose="020B0503020203020204" pitchFamily="34" charset="-52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1951764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/>
          <p:nvPr/>
        </p:nvSpPr>
        <p:spPr>
          <a:xfrm>
            <a:off x="1671055" y="2861546"/>
            <a:ext cx="2616296" cy="100549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solidFill>
                  <a:srgbClr val="26858B"/>
                </a:solidFill>
              </a:rPr>
              <a:t>176 </a:t>
            </a:r>
            <a:r>
              <a:rPr lang="ru-RU" sz="2800" b="1" dirty="0" smtClean="0">
                <a:solidFill>
                  <a:srgbClr val="26858B"/>
                </a:solidFill>
              </a:rPr>
              <a:t>человек</a:t>
            </a:r>
            <a:endParaRPr lang="ru-RU" sz="3600" b="1" dirty="0">
              <a:solidFill>
                <a:srgbClr val="26858B"/>
              </a:solidFill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BF5E2BA2-8B62-440C-B09A-4F509964DDD1}"/>
              </a:ext>
            </a:extLst>
          </p:cNvPr>
          <p:cNvSpPr/>
          <p:nvPr/>
        </p:nvSpPr>
        <p:spPr>
          <a:xfrm>
            <a:off x="4052136" y="5941511"/>
            <a:ext cx="6049818" cy="51362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bg1"/>
              </a:solidFill>
            </a:endParaRP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6EA77FED-A958-4CBE-8A98-A0D783B4825C}"/>
              </a:ext>
            </a:extLst>
          </p:cNvPr>
          <p:cNvSpPr/>
          <p:nvPr/>
        </p:nvSpPr>
        <p:spPr>
          <a:xfrm>
            <a:off x="4324397" y="5941511"/>
            <a:ext cx="5949549" cy="48976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8" name="Рисунок 37">
            <a:extLst>
              <a:ext uri="{FF2B5EF4-FFF2-40B4-BE49-F238E27FC236}">
                <a16:creationId xmlns:a16="http://schemas.microsoft.com/office/drawing/2014/main" id="{7588666C-00FA-435D-8836-588498740A1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 flipV="1">
            <a:off x="-180006" y="5919135"/>
            <a:ext cx="12372006" cy="938865"/>
          </a:xfrm>
          <a:prstGeom prst="rect">
            <a:avLst/>
          </a:prstGeom>
        </p:spPr>
      </p:pic>
      <p:pic>
        <p:nvPicPr>
          <p:cNvPr id="40" name="Рисунок 39">
            <a:extLst>
              <a:ext uri="{FF2B5EF4-FFF2-40B4-BE49-F238E27FC236}">
                <a16:creationId xmlns:a16="http://schemas.microsoft.com/office/drawing/2014/main" id="{54A9CB8D-68B6-46F7-B5B8-454D2EB4E6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-222799" y="-5361"/>
            <a:ext cx="12372007" cy="938865"/>
          </a:xfrm>
          <a:prstGeom prst="rect">
            <a:avLst/>
          </a:prstGeom>
        </p:spPr>
      </p:pic>
      <p:sp>
        <p:nvSpPr>
          <p:cNvPr id="26" name="Прямоугольник 25">
            <a:extLst>
              <a:ext uri="{FF2B5EF4-FFF2-40B4-BE49-F238E27FC236}">
                <a16:creationId xmlns:a16="http://schemas.microsoft.com/office/drawing/2014/main" id="{33F730C8-65B1-40CD-B72B-B228A02825A5}"/>
              </a:ext>
            </a:extLst>
          </p:cNvPr>
          <p:cNvSpPr/>
          <p:nvPr/>
        </p:nvSpPr>
        <p:spPr>
          <a:xfrm>
            <a:off x="198511" y="860838"/>
            <a:ext cx="121920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26858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СОЦИАЛЬНАЯ ПОДДЕРЖКА</a:t>
            </a:r>
          </a:p>
          <a:p>
            <a:pPr algn="ctr"/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РАБОТНИКОВ ОБРАЗОВАНИЯ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48498" y="5980665"/>
            <a:ext cx="389117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1200" dirty="0" smtClean="0">
              <a:solidFill>
                <a:schemeClr val="bg1">
                  <a:lumMod val="65000"/>
                </a:schemeClr>
              </a:solidFill>
              <a:latin typeface="Arial" panose="020B0604020202020204" pitchFamily="34" charset="0"/>
              <a:ea typeface="PT Sans" panose="020B0503020203020204" pitchFamily="34" charset="-52"/>
              <a:cs typeface="Arial" panose="020B0604020202020204" pitchFamily="34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6579106" y="2811298"/>
            <a:ext cx="2616296" cy="100549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solidFill>
                  <a:srgbClr val="26858B"/>
                </a:solidFill>
              </a:rPr>
              <a:t>6 </a:t>
            </a:r>
            <a:r>
              <a:rPr lang="ru-RU" sz="2800" b="1" dirty="0" smtClean="0">
                <a:solidFill>
                  <a:srgbClr val="26858B"/>
                </a:solidFill>
              </a:rPr>
              <a:t>человек </a:t>
            </a:r>
            <a:endParaRPr lang="ru-RU" sz="2800" b="1" dirty="0">
              <a:solidFill>
                <a:srgbClr val="26858B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543135" y="4694844"/>
            <a:ext cx="29865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latin typeface="Arial" pitchFamily="34" charset="0"/>
                <a:cs typeface="Arial" pitchFamily="34" charset="0"/>
              </a:rPr>
              <a:t>Социально-значимые причины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Стрелка вниз 4"/>
          <p:cNvSpPr/>
          <p:nvPr/>
        </p:nvSpPr>
        <p:spPr>
          <a:xfrm>
            <a:off x="2551769" y="3920005"/>
            <a:ext cx="484632" cy="489204"/>
          </a:xfrm>
          <a:prstGeom prst="downArrow">
            <a:avLst/>
          </a:prstGeom>
          <a:solidFill>
            <a:srgbClr val="26858B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26858B"/>
              </a:solidFill>
            </a:endParaRPr>
          </a:p>
        </p:txBody>
      </p:sp>
      <p:pic>
        <p:nvPicPr>
          <p:cNvPr id="1741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37222" y="3835661"/>
            <a:ext cx="500063" cy="5064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6579105" y="4637294"/>
            <a:ext cx="26162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latin typeface="Arial" pitchFamily="34" charset="0"/>
                <a:cs typeface="Arial" pitchFamily="34" charset="0"/>
              </a:rPr>
              <a:t>3 дня за работу без больничного листа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358627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BF5E2BA2-8B62-440C-B09A-4F509964DDD1}"/>
              </a:ext>
            </a:extLst>
          </p:cNvPr>
          <p:cNvSpPr/>
          <p:nvPr/>
        </p:nvSpPr>
        <p:spPr>
          <a:xfrm>
            <a:off x="4052136" y="5941511"/>
            <a:ext cx="6049818" cy="51362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bg1"/>
              </a:solidFill>
            </a:endParaRP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6EA77FED-A958-4CBE-8A98-A0D783B4825C}"/>
              </a:ext>
            </a:extLst>
          </p:cNvPr>
          <p:cNvSpPr/>
          <p:nvPr/>
        </p:nvSpPr>
        <p:spPr>
          <a:xfrm>
            <a:off x="4324397" y="5941511"/>
            <a:ext cx="5949549" cy="48976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8" name="Рисунок 37">
            <a:extLst>
              <a:ext uri="{FF2B5EF4-FFF2-40B4-BE49-F238E27FC236}">
                <a16:creationId xmlns:a16="http://schemas.microsoft.com/office/drawing/2014/main" id="{7588666C-00FA-435D-8836-588498740A1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 flipV="1">
            <a:off x="-180006" y="5919135"/>
            <a:ext cx="12372006" cy="938865"/>
          </a:xfrm>
          <a:prstGeom prst="rect">
            <a:avLst/>
          </a:prstGeom>
        </p:spPr>
      </p:pic>
      <p:pic>
        <p:nvPicPr>
          <p:cNvPr id="40" name="Рисунок 39">
            <a:extLst>
              <a:ext uri="{FF2B5EF4-FFF2-40B4-BE49-F238E27FC236}">
                <a16:creationId xmlns:a16="http://schemas.microsoft.com/office/drawing/2014/main" id="{54A9CB8D-68B6-46F7-B5B8-454D2EB4E6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-222799" y="-5361"/>
            <a:ext cx="12372007" cy="938865"/>
          </a:xfrm>
          <a:prstGeom prst="rect">
            <a:avLst/>
          </a:prstGeom>
        </p:spPr>
      </p:pic>
      <p:sp>
        <p:nvSpPr>
          <p:cNvPr id="26" name="Прямоугольник 25">
            <a:extLst>
              <a:ext uri="{FF2B5EF4-FFF2-40B4-BE49-F238E27FC236}">
                <a16:creationId xmlns:a16="http://schemas.microsoft.com/office/drawing/2014/main" id="{33F730C8-65B1-40CD-B72B-B228A02825A5}"/>
              </a:ext>
            </a:extLst>
          </p:cNvPr>
          <p:cNvSpPr/>
          <p:nvPr/>
        </p:nvSpPr>
        <p:spPr>
          <a:xfrm>
            <a:off x="198511" y="860838"/>
            <a:ext cx="121920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26858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СОЦИАЛЬНАЯ ПОДДЕРЖКА</a:t>
            </a:r>
          </a:p>
          <a:p>
            <a:pPr algn="ctr"/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РАБОТНИКОВ ОБРАЗОВАНИЯ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48498" y="5980665"/>
            <a:ext cx="389117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1200" dirty="0" smtClean="0">
              <a:solidFill>
                <a:schemeClr val="bg1">
                  <a:lumMod val="65000"/>
                </a:schemeClr>
              </a:solidFill>
              <a:latin typeface="Arial" panose="020B0604020202020204" pitchFamily="34" charset="0"/>
              <a:ea typeface="PT Sans" panose="020B0503020203020204" pitchFamily="34" charset="-52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762125" y="2048691"/>
            <a:ext cx="9105899" cy="3360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750"/>
              </a:spcAf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       </a:t>
            </a: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«маминым днем»  воспользовались 123 женщины, имеющих  детей до 16 лет  </a:t>
            </a:r>
            <a:endParaRPr lang="ru-RU" sz="14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750"/>
              </a:spcAft>
            </a:pP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        бракосочетание детей  - 1  день (3 человека)</a:t>
            </a:r>
            <a:endParaRPr lang="ru-RU" sz="14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750"/>
              </a:spcAft>
            </a:pP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        по случаю смерти родственников  - 3 дня (4 чел)</a:t>
            </a:r>
            <a:endParaRPr lang="ru-RU" sz="14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750"/>
              </a:spcAft>
            </a:pP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        переезд на новое место жительства – 2 дня (2 чел</a:t>
            </a:r>
            <a:r>
              <a:rPr lang="ru-RU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sz="14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750"/>
              </a:spcAft>
            </a:pP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       родителям первоклассников – 1 день (37 человек)</a:t>
            </a:r>
            <a:endParaRPr lang="ru-RU" sz="14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750"/>
              </a:spcAft>
            </a:pP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   </a:t>
            </a:r>
            <a:r>
              <a:rPr lang="ru-RU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работникам</a:t>
            </a: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имеющих родителей в возрасте 80 лет и старше – (1 день в квартал)- 6</a:t>
            </a:r>
            <a:endParaRPr lang="ru-RU" sz="14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750"/>
              </a:spcAft>
            </a:pP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  </a:t>
            </a:r>
            <a:r>
              <a:rPr lang="ru-RU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работникам , являющимся участниками боевых действий – 1 чел (1 день в квартал)</a:t>
            </a:r>
            <a:endParaRPr lang="ru-RU" sz="14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5955808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8298</TotalTime>
  <Words>453</Words>
  <Application>Microsoft Office PowerPoint</Application>
  <PresentationFormat>Широкоэкранный</PresentationFormat>
  <Paragraphs>119</Paragraphs>
  <Slides>16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6" baseType="lpstr">
      <vt:lpstr>SimSun</vt:lpstr>
      <vt:lpstr>Arial</vt:lpstr>
      <vt:lpstr>Arial Narrow</vt:lpstr>
      <vt:lpstr>Arial Unicode MS</vt:lpstr>
      <vt:lpstr>Calibri</vt:lpstr>
      <vt:lpstr>Calibri Light</vt:lpstr>
      <vt:lpstr>PT Sans</vt:lpstr>
      <vt:lpstr>Times New Roman</vt:lpstr>
      <vt:lpstr>Тема Office</vt:lpstr>
      <vt:lpstr>CorelDRAW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Гайнутдинова А.А.</dc:creator>
  <cp:lastModifiedBy>Пользователь Windows</cp:lastModifiedBy>
  <cp:revision>759</cp:revision>
  <cp:lastPrinted>2025-12-16T13:11:02Z</cp:lastPrinted>
  <dcterms:created xsi:type="dcterms:W3CDTF">2024-02-28T13:05:23Z</dcterms:created>
  <dcterms:modified xsi:type="dcterms:W3CDTF">2026-02-17T06:21:13Z</dcterms:modified>
</cp:coreProperties>
</file>